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0"/>
  </p:notesMasterIdLst>
  <p:sldIdLst>
    <p:sldId id="256" r:id="rId2"/>
    <p:sldId id="259" r:id="rId3"/>
    <p:sldId id="260" r:id="rId4"/>
    <p:sldId id="257" r:id="rId5"/>
    <p:sldId id="262" r:id="rId6"/>
    <p:sldId id="263" r:id="rId7"/>
    <p:sldId id="264" r:id="rId8"/>
    <p:sldId id="261" r:id="rId9"/>
  </p:sldIdLst>
  <p:sldSz cx="17475200" cy="9753600"/>
  <p:notesSz cx="9753600" cy="17475200"/>
  <p:embeddedFontLst>
    <p:embeddedFont>
      <p:font typeface="MiSans" panose="020B0604020202020204" charset="-122"/>
      <p:regular r:id="rId11"/>
    </p:embeddedFont>
    <p:embeddedFont>
      <p:font typeface="Helvetica" panose="020B0604020202020204" pitchFamily="34" charset="0"/>
      <p:regular r:id="rId12"/>
      <p:bold r:id="rId13"/>
      <p:italic r:id="rId14"/>
      <p:boldItalic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3"/>
    <a:srgbClr val="F6F5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3457" autoAdjust="0"/>
  </p:normalViewPr>
  <p:slideViewPr>
    <p:cSldViewPr snapToGrid="0" snapToObjects="1">
      <p:cViewPr varScale="1">
        <p:scale>
          <a:sx n="42" d="100"/>
          <a:sy n="42" d="100"/>
        </p:scale>
        <p:origin x="816"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notesMaster" Target="notesMasters/notesMaster1.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JAYA SRINIVAS KOTHAPALLI" userId="13426d44678f720f" providerId="LiveId" clId="{F2EE0FEA-267F-4FBB-A8C1-DB8A167CFF11}"/>
    <pc:docChg chg="undo custSel addSld delSld modSld">
      <pc:chgData name="VIJAYA SRINIVAS KOTHAPALLI" userId="13426d44678f720f" providerId="LiveId" clId="{F2EE0FEA-267F-4FBB-A8C1-DB8A167CFF11}" dt="2026-09-05T06:45:37.193" v="605" actId="1035"/>
      <pc:docMkLst>
        <pc:docMk/>
      </pc:docMkLst>
      <pc:sldChg chg="addSp delSp modSp mod">
        <pc:chgData name="VIJAYA SRINIVAS KOTHAPALLI" userId="13426d44678f720f" providerId="LiveId" clId="{F2EE0FEA-267F-4FBB-A8C1-DB8A167CFF11}" dt="2026-09-05T06:45:37.193" v="605" actId="1035"/>
        <pc:sldMkLst>
          <pc:docMk/>
          <pc:sldMk cId="0" sldId="256"/>
        </pc:sldMkLst>
        <pc:spChg chg="mod">
          <ac:chgData name="VIJAYA SRINIVAS KOTHAPALLI" userId="13426d44678f720f" providerId="LiveId" clId="{F2EE0FEA-267F-4FBB-A8C1-DB8A167CFF11}" dt="2026-09-05T06:43:36.680" v="476" actId="1076"/>
          <ac:spMkLst>
            <pc:docMk/>
            <pc:sldMk cId="0" sldId="256"/>
            <ac:spMk id="3" creationId="{92269B82-58C6-13BD-C2AC-E614176829D5}"/>
          </ac:spMkLst>
        </pc:spChg>
        <pc:spChg chg="del">
          <ac:chgData name="VIJAYA SRINIVAS KOTHAPALLI" userId="13426d44678f720f" providerId="LiveId" clId="{F2EE0FEA-267F-4FBB-A8C1-DB8A167CFF11}" dt="2026-09-05T06:43:30.935" v="475" actId="478"/>
          <ac:spMkLst>
            <pc:docMk/>
            <pc:sldMk cId="0" sldId="256"/>
            <ac:spMk id="5" creationId="{C9783D04-723E-CA98-5B16-DD95BECCE1EC}"/>
          </ac:spMkLst>
        </pc:spChg>
        <pc:spChg chg="mod">
          <ac:chgData name="VIJAYA SRINIVAS KOTHAPALLI" userId="13426d44678f720f" providerId="LiveId" clId="{F2EE0FEA-267F-4FBB-A8C1-DB8A167CFF11}" dt="2026-09-05T06:45:37.193" v="605" actId="1035"/>
          <ac:spMkLst>
            <pc:docMk/>
            <pc:sldMk cId="0" sldId="256"/>
            <ac:spMk id="8" creationId="{A75DEA20-9109-AD49-C875-D95A13AF21AF}"/>
          </ac:spMkLst>
        </pc:spChg>
        <pc:spChg chg="mod">
          <ac:chgData name="VIJAYA SRINIVAS KOTHAPALLI" userId="13426d44678f720f" providerId="LiveId" clId="{F2EE0FEA-267F-4FBB-A8C1-DB8A167CFF11}" dt="2026-09-05T06:42:51.419" v="463" actId="20577"/>
          <ac:spMkLst>
            <pc:docMk/>
            <pc:sldMk cId="0" sldId="256"/>
            <ac:spMk id="10" creationId="{496A75F2-A46E-C301-EE36-951C60FA48DD}"/>
          </ac:spMkLst>
        </pc:spChg>
        <pc:spChg chg="mod">
          <ac:chgData name="VIJAYA SRINIVAS KOTHAPALLI" userId="13426d44678f720f" providerId="LiveId" clId="{F2EE0FEA-267F-4FBB-A8C1-DB8A167CFF11}" dt="2026-09-05T06:44:49.182" v="585" actId="1035"/>
          <ac:spMkLst>
            <pc:docMk/>
            <pc:sldMk cId="0" sldId="256"/>
            <ac:spMk id="14" creationId="{636B1D6F-9EA0-A911-F7D8-BCCD07AA051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8845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b="1" dirty="0"/>
              <a:t>1. Support:</a:t>
            </a:r>
          </a:p>
          <a:p>
            <a:r>
              <a:rPr lang="en-US" dirty="0"/>
              <a:t>A. Custom GPT - Bank Audit Assistant (Using ChatGPT / Claude)</a:t>
            </a:r>
          </a:p>
          <a:p>
            <a:r>
              <a:rPr lang="en-US" dirty="0"/>
              <a:t>B. Guidance and Assistance - </a:t>
            </a:r>
            <a:r>
              <a:rPr lang="en-US" dirty="0" err="1"/>
              <a:t>NotebookLM</a:t>
            </a:r>
            <a:endParaRPr lang="en-US" dirty="0"/>
          </a:p>
          <a:p>
            <a:r>
              <a:rPr lang="en-US" dirty="0"/>
              <a:t>C. Research &amp; Analysis - Perplexity / Gemini</a:t>
            </a:r>
          </a:p>
          <a:p>
            <a:r>
              <a:rPr lang="en-US" dirty="0"/>
              <a:t>Note: Redact or remove all confidential data before using</a:t>
            </a:r>
          </a:p>
          <a:p>
            <a:endParaRPr lang="en-US" dirty="0"/>
          </a:p>
          <a:p>
            <a:r>
              <a:rPr lang="en-US" b="1" dirty="0"/>
              <a:t>2. Substantiate:</a:t>
            </a:r>
          </a:p>
          <a:p>
            <a:r>
              <a:rPr lang="en-US" dirty="0"/>
              <a:t>A. Local LLMs - Ollama</a:t>
            </a:r>
          </a:p>
          <a:p>
            <a:r>
              <a:rPr lang="en-US" dirty="0"/>
              <a:t>B. Local HTML/Python Scripts - Using Claude/ChatGPT</a:t>
            </a:r>
          </a:p>
          <a:p>
            <a:r>
              <a:rPr lang="en-US" dirty="0"/>
              <a:t>Note: Use Placeholders for proprietary information and perform script audit through multiple aspects using different AIs</a:t>
            </a:r>
          </a:p>
          <a:p>
            <a:endParaRPr lang="en-US" dirty="0"/>
          </a:p>
          <a:p>
            <a:r>
              <a:rPr lang="en-US" b="1" dirty="0"/>
              <a:t>3. Substitute:</a:t>
            </a:r>
          </a:p>
          <a:p>
            <a:r>
              <a:rPr lang="en-US" dirty="0"/>
              <a:t>A. Using Native applications such as </a:t>
            </a:r>
          </a:p>
          <a:p>
            <a:r>
              <a:rPr lang="en-US" dirty="0"/>
              <a:t>   - Microsoft Copilot in Excel / Word</a:t>
            </a:r>
          </a:p>
          <a:p>
            <a:r>
              <a:rPr lang="en-US" dirty="0"/>
              <a:t>   - Adobe PDF</a:t>
            </a:r>
          </a:p>
          <a:p>
            <a:r>
              <a:rPr lang="en-US" dirty="0"/>
              <a:t>B. Using Add-In or Built-In AIs</a:t>
            </a:r>
          </a:p>
          <a:p>
            <a:r>
              <a:rPr lang="en-US" dirty="0"/>
              <a:t>   - Claude in Excel</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PTIST_MASTER">
    <p:bg>
      <p:bgPr>
        <a:solidFill>
          <a:srgbClr val="FFFFFF"/>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734F0B8-C446-DC78-FCDC-CC9E53A50C24}"/>
              </a:ext>
            </a:extLst>
          </p:cNvPr>
          <p:cNvPicPr>
            <a:picLocks noChangeAspect="1"/>
          </p:cNvPicPr>
          <p:nvPr/>
        </p:nvPicPr>
        <p:blipFill>
          <a:blip r:embed="rId3"/>
          <a:stretch>
            <a:fillRect/>
          </a:stretch>
        </p:blipFill>
        <p:spPr>
          <a:xfrm>
            <a:off x="0" y="0"/>
            <a:ext cx="17475199" cy="9753600"/>
          </a:xfrm>
          <a:prstGeom prst="rect">
            <a:avLst/>
          </a:prstGeom>
        </p:spPr>
      </p:pic>
      <p:sp>
        <p:nvSpPr>
          <p:cNvPr id="8" name="TextBox 7">
            <a:extLst>
              <a:ext uri="{FF2B5EF4-FFF2-40B4-BE49-F238E27FC236}">
                <a16:creationId xmlns:a16="http://schemas.microsoft.com/office/drawing/2014/main" id="{A75DEA20-9109-AD49-C875-D95A13AF21AF}"/>
              </a:ext>
            </a:extLst>
          </p:cNvPr>
          <p:cNvSpPr txBox="1"/>
          <p:nvPr/>
        </p:nvSpPr>
        <p:spPr>
          <a:xfrm>
            <a:off x="526416" y="5758957"/>
            <a:ext cx="5878830" cy="2308324"/>
          </a:xfrm>
          <a:prstGeom prst="rect">
            <a:avLst/>
          </a:prstGeom>
          <a:noFill/>
        </p:spPr>
        <p:txBody>
          <a:bodyPr wrap="square">
            <a:spAutoFit/>
          </a:bodyPr>
          <a:lstStyle/>
          <a:p>
            <a:pPr algn="ctr"/>
            <a:r>
              <a:rPr lang="en-US" sz="2000" b="1" dirty="0">
                <a:latin typeface="MiSans" panose="020B0604020202020204" charset="-122"/>
                <a:ea typeface="MiSans" panose="020B0604020202020204" charset="-122"/>
                <a:cs typeface="MiSans" panose="020B0604020202020204" charset="-122"/>
              </a:rPr>
              <a:t>Nagpur Branch of WIRC</a:t>
            </a:r>
            <a:endParaRPr lang="en-US" sz="2400" b="1" dirty="0">
              <a:latin typeface="MiSans" panose="020B0604020202020204" charset="-122"/>
              <a:ea typeface="MiSans" panose="020B0604020202020204" charset="-122"/>
              <a:cs typeface="MiSans" panose="020B0604020202020204" charset="-122"/>
            </a:endParaRPr>
          </a:p>
          <a:p>
            <a:pPr algn="ctr"/>
            <a:r>
              <a:rPr lang="en-US" sz="2400" b="1" dirty="0">
                <a:latin typeface="MiSans" panose="020B0604020202020204" charset="-122"/>
                <a:ea typeface="MiSans" panose="020B0604020202020204" charset="-122"/>
                <a:cs typeface="MiSans" panose="020B0604020202020204" charset="-122"/>
              </a:rPr>
              <a:t>&amp;</a:t>
            </a:r>
          </a:p>
          <a:p>
            <a:pPr algn="ctr"/>
            <a:r>
              <a:rPr lang="en-US" sz="2000" b="1" dirty="0">
                <a:latin typeface="MiSans" panose="020B0604020202020204" charset="-122"/>
                <a:ea typeface="MiSans" panose="020B0604020202020204" charset="-122"/>
                <a:cs typeface="MiSans" panose="020B0604020202020204" charset="-122"/>
              </a:rPr>
              <a:t>Digital Accounting and Assurance Board (DAAB)</a:t>
            </a:r>
          </a:p>
          <a:p>
            <a:pPr algn="ctr"/>
            <a:endParaRPr lang="en-US" sz="2400" b="1" dirty="0">
              <a:latin typeface="MiSans" panose="020B0604020202020204" charset="-122"/>
              <a:ea typeface="MiSans" panose="020B0604020202020204" charset="-122"/>
              <a:cs typeface="MiSans" panose="020B0604020202020204" charset="-122"/>
            </a:endParaRPr>
          </a:p>
          <a:p>
            <a:pPr algn="ctr"/>
            <a:r>
              <a:rPr lang="en-US" sz="2800" b="1" dirty="0">
                <a:latin typeface="MiSans" panose="020B0604020202020204" charset="-122"/>
                <a:ea typeface="MiSans" panose="020B0604020202020204" charset="-122"/>
                <a:cs typeface="MiSans" panose="020B0604020202020204" charset="-122"/>
              </a:rPr>
              <a:t>The Institute of Chartered Accountants of India</a:t>
            </a:r>
            <a:endParaRPr lang="en-US" sz="2000" dirty="0">
              <a:latin typeface="MiSans" panose="020B0604020202020204" charset="-122"/>
              <a:ea typeface="MiSans" panose="020B0604020202020204" charset="-122"/>
              <a:cs typeface="MiSans" panose="020B0604020202020204" charset="-122"/>
            </a:endParaRPr>
          </a:p>
        </p:txBody>
      </p:sp>
      <p:sp>
        <p:nvSpPr>
          <p:cNvPr id="10" name="Text 2">
            <a:extLst>
              <a:ext uri="{FF2B5EF4-FFF2-40B4-BE49-F238E27FC236}">
                <a16:creationId xmlns:a16="http://schemas.microsoft.com/office/drawing/2014/main" id="{496A75F2-A46E-C301-EE36-951C60FA48DD}"/>
              </a:ext>
            </a:extLst>
          </p:cNvPr>
          <p:cNvSpPr/>
          <p:nvPr/>
        </p:nvSpPr>
        <p:spPr>
          <a:xfrm>
            <a:off x="15597188" y="73459"/>
            <a:ext cx="2085975" cy="307777"/>
          </a:xfrm>
          <a:prstGeom prst="rect">
            <a:avLst/>
          </a:prstGeom>
          <a:noFill/>
          <a:ln/>
        </p:spPr>
        <p:txBody>
          <a:bodyPr wrap="square" lIns="0" tIns="0" rIns="0" bIns="0" rtlCol="0" anchor="t">
            <a:spAutoFit/>
          </a:bodyPr>
          <a:lstStyle/>
          <a:p>
            <a:pPr>
              <a:lnSpc>
                <a:spcPct val="100000"/>
              </a:lnSpc>
            </a:pPr>
            <a:r>
              <a:rPr lang="en-US" sz="2000" b="1" dirty="0">
                <a:solidFill>
                  <a:srgbClr val="212121"/>
                </a:solidFill>
                <a:latin typeface="MiSans" pitchFamily="34" charset="0"/>
                <a:ea typeface="MiSans" pitchFamily="34" charset="-122"/>
                <a:cs typeface="MiSans" pitchFamily="34" charset="-120"/>
              </a:rPr>
              <a:t>05 Sept 2026</a:t>
            </a:r>
            <a:endParaRPr lang="en-US" sz="1200" dirty="0"/>
          </a:p>
        </p:txBody>
      </p:sp>
      <p:sp>
        <p:nvSpPr>
          <p:cNvPr id="14" name="TextBox 13">
            <a:extLst>
              <a:ext uri="{FF2B5EF4-FFF2-40B4-BE49-F238E27FC236}">
                <a16:creationId xmlns:a16="http://schemas.microsoft.com/office/drawing/2014/main" id="{636B1D6F-9EA0-A911-F7D8-BCCD07AA0519}"/>
              </a:ext>
            </a:extLst>
          </p:cNvPr>
          <p:cNvSpPr txBox="1"/>
          <p:nvPr/>
        </p:nvSpPr>
        <p:spPr>
          <a:xfrm>
            <a:off x="0" y="3344486"/>
            <a:ext cx="7490460" cy="1446550"/>
          </a:xfrm>
          <a:prstGeom prst="rect">
            <a:avLst/>
          </a:prstGeom>
          <a:noFill/>
        </p:spPr>
        <p:txBody>
          <a:bodyPr wrap="square">
            <a:spAutoFit/>
          </a:bodyPr>
          <a:lstStyle/>
          <a:p>
            <a:pPr algn="ctr"/>
            <a:r>
              <a:rPr lang="en-US" sz="4400" b="1" dirty="0">
                <a:latin typeface="MiSans" panose="020B0604020202020204" charset="-122"/>
                <a:ea typeface="MiSans" panose="020B0604020202020204" charset="-122"/>
                <a:cs typeface="MiSans" panose="020B0604020202020204" charset="-122"/>
              </a:rPr>
              <a:t>Use of Artificial Intelligence in Audits</a:t>
            </a:r>
            <a:endParaRPr lang="en-US" sz="4400" dirty="0">
              <a:latin typeface="MiSans" panose="020B0604020202020204" charset="-122"/>
              <a:ea typeface="MiSans" panose="020B0604020202020204" charset="-122"/>
              <a:cs typeface="MiSans" panose="020B0604020202020204" charset="-122"/>
            </a:endParaRPr>
          </a:p>
        </p:txBody>
      </p:sp>
      <p:sp>
        <p:nvSpPr>
          <p:cNvPr id="3" name="TextBox 2">
            <a:extLst>
              <a:ext uri="{FF2B5EF4-FFF2-40B4-BE49-F238E27FC236}">
                <a16:creationId xmlns:a16="http://schemas.microsoft.com/office/drawing/2014/main" id="{92269B82-58C6-13BD-C2AC-E614176829D5}"/>
              </a:ext>
            </a:extLst>
          </p:cNvPr>
          <p:cNvSpPr txBox="1"/>
          <p:nvPr/>
        </p:nvSpPr>
        <p:spPr>
          <a:xfrm>
            <a:off x="-202406" y="210163"/>
            <a:ext cx="5334000" cy="1815882"/>
          </a:xfrm>
          <a:prstGeom prst="rect">
            <a:avLst/>
          </a:prstGeom>
          <a:noFill/>
        </p:spPr>
        <p:txBody>
          <a:bodyPr wrap="square">
            <a:spAutoFit/>
          </a:bodyPr>
          <a:lstStyle/>
          <a:p>
            <a:pPr algn="ctr"/>
            <a:r>
              <a:rPr lang="fr-FR" sz="2800" b="1" dirty="0"/>
              <a:t>National Capsule </a:t>
            </a:r>
          </a:p>
          <a:p>
            <a:pPr algn="ctr"/>
            <a:r>
              <a:rPr lang="fr-FR" sz="2800" b="1" dirty="0"/>
              <a:t>on </a:t>
            </a:r>
          </a:p>
          <a:p>
            <a:pPr algn="ctr"/>
            <a:r>
              <a:rPr lang="fr-FR" sz="2800" b="1" dirty="0"/>
              <a:t>Intelligence Transformation (</a:t>
            </a:r>
            <a:r>
              <a:rPr lang="fr-FR" sz="2800" b="1" dirty="0" err="1"/>
              <a:t>NCITx</a:t>
            </a:r>
            <a:r>
              <a:rPr lang="fr-FR" sz="2800" b="1" dirty="0"/>
              <a:t>)</a:t>
            </a:r>
            <a:endParaRPr lang="en-IN" sz="2800" b="1"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name="Slide 4">
    <p:bg>
      <p:bgPr>
        <a:solidFill>
          <a:srgbClr val="FFFFFF"/>
        </a:solidFill>
        <a:effectLst/>
      </p:bgPr>
    </p:bg>
    <p:spTree>
      <p:nvGrpSpPr>
        <p:cNvPr id="1" name=""/>
        <p:cNvGrpSpPr/>
        <p:nvPr/>
      </p:nvGrpSpPr>
      <p:grpSpPr>
        <a:xfrm>
          <a:off x="0" y="0"/>
          <a:ext cx="0" cy="0"/>
          <a:chOff x="0" y="0"/>
          <a:chExt cx="0" cy="0"/>
        </a:xfrm>
      </p:grpSpPr>
      <p:pic>
        <p:nvPicPr>
          <p:cNvPr id="2" name="Image 0" descr="https://kimi-img.moonshot.cn/pub/slides/banana/19cd7b0f-b232-8249-8000-00004b2f9885.png"/>
          <p:cNvPicPr>
            <a:picLocks noChangeAspect="1"/>
          </p:cNvPicPr>
          <p:nvPr/>
        </p:nvPicPr>
        <p:blipFill>
          <a:blip r:embed="rId3"/>
          <a:stretch>
            <a:fillRect/>
          </a:stretch>
        </p:blipFill>
        <p:spPr>
          <a:xfrm>
            <a:off x="0" y="0"/>
            <a:ext cx="17475200" cy="9753600"/>
          </a:xfrm>
          <a:prstGeom prst="rect">
            <a:avLst/>
          </a:prstGeom>
          <a:solidFill>
            <a:srgbClr val="E9E9E3"/>
          </a:solidFill>
        </p:spPr>
      </p:pic>
      <p:sp>
        <p:nvSpPr>
          <p:cNvPr id="16" name="TextBox 15">
            <a:extLst>
              <a:ext uri="{FF2B5EF4-FFF2-40B4-BE49-F238E27FC236}">
                <a16:creationId xmlns:a16="http://schemas.microsoft.com/office/drawing/2014/main" id="{F75706EC-AA45-CD32-A832-2CE35FFAABDC}"/>
              </a:ext>
            </a:extLst>
          </p:cNvPr>
          <p:cNvSpPr txBox="1"/>
          <p:nvPr/>
        </p:nvSpPr>
        <p:spPr>
          <a:xfrm>
            <a:off x="1" y="27315"/>
            <a:ext cx="6529388" cy="1754326"/>
          </a:xfrm>
          <a:prstGeom prst="rect">
            <a:avLst/>
          </a:prstGeom>
          <a:noFill/>
        </p:spPr>
        <p:txBody>
          <a:bodyPr wrap="square">
            <a:spAutoFit/>
          </a:bodyPr>
          <a:lstStyle/>
          <a:p>
            <a:pPr algn="ctr"/>
            <a:r>
              <a:rPr lang="en-US" sz="5400" b="1" dirty="0">
                <a:latin typeface="MiSans" panose="020B0604020202020204" charset="-122"/>
                <a:ea typeface="MiSans" panose="020B0604020202020204" charset="-122"/>
                <a:cs typeface="MiSans" panose="020B0604020202020204" charset="-122"/>
              </a:rPr>
              <a:t>The Three Roles of Technology</a:t>
            </a:r>
          </a:p>
        </p:txBody>
      </p:sp>
      <p:sp>
        <p:nvSpPr>
          <p:cNvPr id="18" name="TextBox 17">
            <a:extLst>
              <a:ext uri="{FF2B5EF4-FFF2-40B4-BE49-F238E27FC236}">
                <a16:creationId xmlns:a16="http://schemas.microsoft.com/office/drawing/2014/main" id="{21A2A644-C339-3A7A-6771-089667EC3391}"/>
              </a:ext>
            </a:extLst>
          </p:cNvPr>
          <p:cNvSpPr txBox="1"/>
          <p:nvPr/>
        </p:nvSpPr>
        <p:spPr>
          <a:xfrm>
            <a:off x="3803431" y="4426793"/>
            <a:ext cx="2343150" cy="461665"/>
          </a:xfrm>
          <a:prstGeom prst="rect">
            <a:avLst/>
          </a:prstGeom>
          <a:noFill/>
        </p:spPr>
        <p:txBody>
          <a:bodyPr wrap="square">
            <a:spAutoFit/>
          </a:bodyPr>
          <a:lstStyle/>
          <a:p>
            <a:r>
              <a:rPr lang="en-US" sz="2400" b="1" dirty="0">
                <a:solidFill>
                  <a:schemeClr val="accent2">
                    <a:lumMod val="50000"/>
                  </a:schemeClr>
                </a:solidFill>
                <a:latin typeface="MiSans" panose="020B0604020202020204" charset="-122"/>
                <a:ea typeface="MiSans" panose="020B0604020202020204" charset="-122"/>
                <a:cs typeface="MiSans" panose="020B0604020202020204" charset="-122"/>
              </a:rPr>
              <a:t>3. SUBSTITUTE</a:t>
            </a:r>
            <a:endParaRPr lang="en-US" sz="2400" dirty="0">
              <a:solidFill>
                <a:schemeClr val="accent2">
                  <a:lumMod val="50000"/>
                </a:schemeClr>
              </a:solidFill>
              <a:latin typeface="MiSans" panose="020B0604020202020204" charset="-122"/>
              <a:ea typeface="MiSans" panose="020B0604020202020204" charset="-122"/>
              <a:cs typeface="MiSans" panose="020B0604020202020204" charset="-122"/>
            </a:endParaRPr>
          </a:p>
        </p:txBody>
      </p:sp>
      <p:sp>
        <p:nvSpPr>
          <p:cNvPr id="19" name="TextBox 18">
            <a:extLst>
              <a:ext uri="{FF2B5EF4-FFF2-40B4-BE49-F238E27FC236}">
                <a16:creationId xmlns:a16="http://schemas.microsoft.com/office/drawing/2014/main" id="{A99AE2B8-AFF6-3D7B-07C7-4B309B6B68BF}"/>
              </a:ext>
            </a:extLst>
          </p:cNvPr>
          <p:cNvSpPr txBox="1"/>
          <p:nvPr/>
        </p:nvSpPr>
        <p:spPr>
          <a:xfrm>
            <a:off x="10380666" y="887758"/>
            <a:ext cx="2754766" cy="461665"/>
          </a:xfrm>
          <a:prstGeom prst="rect">
            <a:avLst/>
          </a:prstGeom>
          <a:noFill/>
        </p:spPr>
        <p:txBody>
          <a:bodyPr wrap="square">
            <a:spAutoFit/>
          </a:bodyPr>
          <a:lstStyle/>
          <a:p>
            <a:pPr algn="ctr"/>
            <a:r>
              <a:rPr lang="en-US" sz="2400" b="1" dirty="0">
                <a:solidFill>
                  <a:schemeClr val="accent2">
                    <a:lumMod val="50000"/>
                  </a:schemeClr>
                </a:solidFill>
                <a:latin typeface="MiSans" panose="020B0604020202020204" charset="-122"/>
                <a:ea typeface="MiSans" panose="020B0604020202020204" charset="-122"/>
                <a:cs typeface="MiSans" panose="020B0604020202020204" charset="-122"/>
              </a:rPr>
              <a:t>2. SUBSTANTIATE</a:t>
            </a:r>
            <a:endParaRPr lang="en-US" sz="2400" dirty="0">
              <a:solidFill>
                <a:schemeClr val="accent2">
                  <a:lumMod val="50000"/>
                </a:schemeClr>
              </a:solidFill>
              <a:latin typeface="MiSans" panose="020B0604020202020204" charset="-122"/>
              <a:ea typeface="MiSans" panose="020B0604020202020204" charset="-122"/>
              <a:cs typeface="MiSans" panose="020B0604020202020204" charset="-122"/>
            </a:endParaRPr>
          </a:p>
        </p:txBody>
      </p:sp>
      <p:sp>
        <p:nvSpPr>
          <p:cNvPr id="20" name="TextBox 19">
            <a:extLst>
              <a:ext uri="{FF2B5EF4-FFF2-40B4-BE49-F238E27FC236}">
                <a16:creationId xmlns:a16="http://schemas.microsoft.com/office/drawing/2014/main" id="{B4A377BA-21EC-A6DB-4A5A-AA1B0AB255D0}"/>
              </a:ext>
            </a:extLst>
          </p:cNvPr>
          <p:cNvSpPr txBox="1"/>
          <p:nvPr/>
        </p:nvSpPr>
        <p:spPr>
          <a:xfrm>
            <a:off x="14695711" y="4143667"/>
            <a:ext cx="2085294" cy="461665"/>
          </a:xfrm>
          <a:prstGeom prst="rect">
            <a:avLst/>
          </a:prstGeom>
          <a:noFill/>
        </p:spPr>
        <p:txBody>
          <a:bodyPr wrap="square">
            <a:spAutoFit/>
          </a:bodyPr>
          <a:lstStyle/>
          <a:p>
            <a:pPr algn="ctr"/>
            <a:r>
              <a:rPr lang="en-US" sz="2400" b="1" dirty="0">
                <a:solidFill>
                  <a:schemeClr val="accent2">
                    <a:lumMod val="50000"/>
                  </a:schemeClr>
                </a:solidFill>
                <a:latin typeface="MiSans" panose="020B0604020202020204" charset="-122"/>
                <a:ea typeface="MiSans" panose="020B0604020202020204" charset="-122"/>
                <a:cs typeface="MiSans" panose="020B0604020202020204" charset="-122"/>
              </a:rPr>
              <a:t>1. SUPPORT</a:t>
            </a:r>
            <a:endParaRPr lang="en-US" sz="2400" dirty="0">
              <a:solidFill>
                <a:schemeClr val="accent2">
                  <a:lumMod val="50000"/>
                </a:schemeClr>
              </a:solidFill>
              <a:latin typeface="MiSans" panose="020B0604020202020204" charset="-122"/>
              <a:ea typeface="MiSans" panose="020B0604020202020204" charset="-122"/>
              <a:cs typeface="MiSans" panose="020B0604020202020204" charset="-122"/>
            </a:endParaRPr>
          </a:p>
        </p:txBody>
      </p:sp>
      <p:sp>
        <p:nvSpPr>
          <p:cNvPr id="21" name="TextBox 20">
            <a:extLst>
              <a:ext uri="{FF2B5EF4-FFF2-40B4-BE49-F238E27FC236}">
                <a16:creationId xmlns:a16="http://schemas.microsoft.com/office/drawing/2014/main" id="{31391301-9F4A-58B0-4377-9BA89FBE8692}"/>
              </a:ext>
            </a:extLst>
          </p:cNvPr>
          <p:cNvSpPr txBox="1"/>
          <p:nvPr/>
        </p:nvSpPr>
        <p:spPr>
          <a:xfrm>
            <a:off x="3803431" y="4915204"/>
            <a:ext cx="3606912" cy="461665"/>
          </a:xfrm>
          <a:prstGeom prst="rect">
            <a:avLst/>
          </a:prstGeom>
          <a:noFill/>
        </p:spPr>
        <p:txBody>
          <a:bodyPr wrap="square">
            <a:spAutoFit/>
          </a:bodyPr>
          <a:lstStyle/>
          <a:p>
            <a:r>
              <a:rPr lang="en-US" sz="2400" b="1" dirty="0">
                <a:latin typeface="MiSans" panose="020B0604020202020204" charset="-122"/>
                <a:ea typeface="MiSans" panose="020B0604020202020204" charset="-122"/>
                <a:cs typeface="MiSans" panose="020B0604020202020204" charset="-122"/>
              </a:rPr>
              <a:t>Automate Manual Tasks</a:t>
            </a:r>
          </a:p>
        </p:txBody>
      </p:sp>
      <p:sp>
        <p:nvSpPr>
          <p:cNvPr id="22" name="TextBox 21">
            <a:extLst>
              <a:ext uri="{FF2B5EF4-FFF2-40B4-BE49-F238E27FC236}">
                <a16:creationId xmlns:a16="http://schemas.microsoft.com/office/drawing/2014/main" id="{44CAA3D4-5FD0-1ABD-F7C3-2423203A0C19}"/>
              </a:ext>
            </a:extLst>
          </p:cNvPr>
          <p:cNvSpPr txBox="1"/>
          <p:nvPr/>
        </p:nvSpPr>
        <p:spPr>
          <a:xfrm>
            <a:off x="3803430" y="5361876"/>
            <a:ext cx="4047217" cy="707886"/>
          </a:xfrm>
          <a:prstGeom prst="rect">
            <a:avLst/>
          </a:prstGeom>
          <a:noFill/>
        </p:spPr>
        <p:txBody>
          <a:bodyPr wrap="square">
            <a:spAutoFit/>
          </a:bodyPr>
          <a:lstStyle/>
          <a:p>
            <a:r>
              <a:rPr lang="en-US" sz="2000" dirty="0">
                <a:latin typeface="MiSans" panose="020B0604020202020204" charset="-122"/>
                <a:ea typeface="MiSans" panose="020B0604020202020204" charset="-122"/>
                <a:cs typeface="MiSans" panose="020B0604020202020204" charset="-122"/>
              </a:rPr>
              <a:t>Efficiency in data entry and transaction processing</a:t>
            </a:r>
          </a:p>
        </p:txBody>
      </p:sp>
      <p:sp>
        <p:nvSpPr>
          <p:cNvPr id="23" name="TextBox 22">
            <a:extLst>
              <a:ext uri="{FF2B5EF4-FFF2-40B4-BE49-F238E27FC236}">
                <a16:creationId xmlns:a16="http://schemas.microsoft.com/office/drawing/2014/main" id="{3FE23EE2-5C89-C6FD-DE39-7C1B8E51787C}"/>
              </a:ext>
            </a:extLst>
          </p:cNvPr>
          <p:cNvSpPr txBox="1"/>
          <p:nvPr/>
        </p:nvSpPr>
        <p:spPr>
          <a:xfrm>
            <a:off x="10380666" y="1296032"/>
            <a:ext cx="2870877" cy="461665"/>
          </a:xfrm>
          <a:prstGeom prst="rect">
            <a:avLst/>
          </a:prstGeom>
          <a:noFill/>
        </p:spPr>
        <p:txBody>
          <a:bodyPr wrap="square">
            <a:spAutoFit/>
          </a:bodyPr>
          <a:lstStyle/>
          <a:p>
            <a:r>
              <a:rPr lang="en-US" sz="2400" b="1" dirty="0">
                <a:latin typeface="MiSans" panose="020B0604020202020204" charset="-122"/>
                <a:ea typeface="MiSans" panose="020B0604020202020204" charset="-122"/>
                <a:cs typeface="MiSans" panose="020B0604020202020204" charset="-122"/>
              </a:rPr>
              <a:t>Validate Findings</a:t>
            </a:r>
          </a:p>
        </p:txBody>
      </p:sp>
      <p:sp>
        <p:nvSpPr>
          <p:cNvPr id="24" name="TextBox 23">
            <a:extLst>
              <a:ext uri="{FF2B5EF4-FFF2-40B4-BE49-F238E27FC236}">
                <a16:creationId xmlns:a16="http://schemas.microsoft.com/office/drawing/2014/main" id="{33762B9A-80C0-B1D0-9DDA-C5EE05A2BC71}"/>
              </a:ext>
            </a:extLst>
          </p:cNvPr>
          <p:cNvSpPr txBox="1"/>
          <p:nvPr/>
        </p:nvSpPr>
        <p:spPr>
          <a:xfrm>
            <a:off x="10380663" y="1713676"/>
            <a:ext cx="4047217" cy="707886"/>
          </a:xfrm>
          <a:prstGeom prst="rect">
            <a:avLst/>
          </a:prstGeom>
          <a:noFill/>
        </p:spPr>
        <p:txBody>
          <a:bodyPr wrap="square">
            <a:spAutoFit/>
          </a:bodyPr>
          <a:lstStyle/>
          <a:p>
            <a:r>
              <a:rPr lang="en-US" sz="2000" dirty="0">
                <a:latin typeface="MiSans" panose="020B0604020202020204" charset="-122"/>
                <a:ea typeface="MiSans" panose="020B0604020202020204" charset="-122"/>
                <a:cs typeface="MiSans" panose="020B0604020202020204" charset="-122"/>
              </a:rPr>
              <a:t>Verify audit evidence with precision and speed</a:t>
            </a:r>
          </a:p>
        </p:txBody>
      </p:sp>
      <p:sp>
        <p:nvSpPr>
          <p:cNvPr id="25" name="TextBox 24">
            <a:extLst>
              <a:ext uri="{FF2B5EF4-FFF2-40B4-BE49-F238E27FC236}">
                <a16:creationId xmlns:a16="http://schemas.microsoft.com/office/drawing/2014/main" id="{272CB114-AA2E-0B5C-C27D-7C500FE35BAE}"/>
              </a:ext>
            </a:extLst>
          </p:cNvPr>
          <p:cNvSpPr txBox="1"/>
          <p:nvPr/>
        </p:nvSpPr>
        <p:spPr>
          <a:xfrm>
            <a:off x="14580279" y="4534528"/>
            <a:ext cx="3079073" cy="461665"/>
          </a:xfrm>
          <a:prstGeom prst="rect">
            <a:avLst/>
          </a:prstGeom>
          <a:noFill/>
        </p:spPr>
        <p:txBody>
          <a:bodyPr wrap="square">
            <a:spAutoFit/>
          </a:bodyPr>
          <a:lstStyle/>
          <a:p>
            <a:r>
              <a:rPr lang="en-US" sz="2300" b="1" dirty="0">
                <a:latin typeface="MiSans" panose="020B0604020202020204" charset="-122"/>
                <a:ea typeface="MiSans" panose="020B0604020202020204" charset="-122"/>
                <a:cs typeface="MiSans" panose="020B0604020202020204" charset="-122"/>
              </a:rPr>
              <a:t>Enhance Judgement</a:t>
            </a:r>
          </a:p>
        </p:txBody>
      </p:sp>
      <p:sp>
        <p:nvSpPr>
          <p:cNvPr id="26" name="TextBox 25">
            <a:extLst>
              <a:ext uri="{FF2B5EF4-FFF2-40B4-BE49-F238E27FC236}">
                <a16:creationId xmlns:a16="http://schemas.microsoft.com/office/drawing/2014/main" id="{1F4AE57E-F71B-3B9C-4E96-C6C749A5A166}"/>
              </a:ext>
            </a:extLst>
          </p:cNvPr>
          <p:cNvSpPr txBox="1"/>
          <p:nvPr/>
        </p:nvSpPr>
        <p:spPr>
          <a:xfrm>
            <a:off x="14580281" y="4876799"/>
            <a:ext cx="2894920" cy="1015663"/>
          </a:xfrm>
          <a:prstGeom prst="rect">
            <a:avLst/>
          </a:prstGeom>
          <a:noFill/>
        </p:spPr>
        <p:txBody>
          <a:bodyPr wrap="square">
            <a:spAutoFit/>
          </a:bodyPr>
          <a:lstStyle/>
          <a:p>
            <a:r>
              <a:rPr lang="en-US" sz="2000" dirty="0">
                <a:latin typeface="MiSans" panose="020B0604020202020204" charset="-122"/>
                <a:ea typeface="MiSans" panose="020B0604020202020204" charset="-122"/>
                <a:cs typeface="MiSans" panose="020B0604020202020204" charset="-122"/>
              </a:rPr>
              <a:t>Informed decision support and pattern recognition</a:t>
            </a:r>
          </a:p>
        </p:txBody>
      </p:sp>
      <p:sp>
        <p:nvSpPr>
          <p:cNvPr id="28" name="TextBox 27">
            <a:extLst>
              <a:ext uri="{FF2B5EF4-FFF2-40B4-BE49-F238E27FC236}">
                <a16:creationId xmlns:a16="http://schemas.microsoft.com/office/drawing/2014/main" id="{304498AA-7275-54EE-EDB1-3ED774F75893}"/>
              </a:ext>
            </a:extLst>
          </p:cNvPr>
          <p:cNvSpPr txBox="1"/>
          <p:nvPr/>
        </p:nvSpPr>
        <p:spPr>
          <a:xfrm rot="582806">
            <a:off x="5378422" y="7587501"/>
            <a:ext cx="6831422" cy="1154162"/>
          </a:xfrm>
          <a:prstGeom prst="rect">
            <a:avLst/>
          </a:prstGeom>
          <a:noFill/>
        </p:spPr>
        <p:txBody>
          <a:bodyPr wrap="square">
            <a:spAutoFit/>
          </a:bodyPr>
          <a:lstStyle/>
          <a:p>
            <a:r>
              <a:rPr lang="en-US" sz="2300" dirty="0">
                <a:latin typeface="MiSans" panose="020B0604020202020204" charset="-122"/>
                <a:ea typeface="MiSans" panose="020B0604020202020204" charset="-122"/>
                <a:cs typeface="MiSans" panose="020B0604020202020204" charset="-122"/>
              </a:rPr>
              <a:t>This critical viewpoint ensures professional skepticism remains central, preventing technology adoption without experience.</a:t>
            </a:r>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2" name="Shape 0"/>
          <p:cNvSpPr/>
          <p:nvPr/>
        </p:nvSpPr>
        <p:spPr>
          <a:xfrm>
            <a:off x="717973" y="4096512"/>
            <a:ext cx="15995904" cy="78029"/>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 name="Text 1"/>
          <p:cNvSpPr/>
          <p:nvPr/>
        </p:nvSpPr>
        <p:spPr>
          <a:xfrm>
            <a:off x="717973" y="1300480"/>
            <a:ext cx="15995904" cy="2600960"/>
          </a:xfrm>
          <a:prstGeom prst="rect">
            <a:avLst/>
          </a:prstGeom>
          <a:noFill/>
          <a:ln/>
        </p:spPr>
        <p:txBody>
          <a:bodyPr wrap="square" lIns="0" tIns="0" rIns="0" bIns="0" rtlCol="0" anchor="ctr"/>
          <a:lstStyle/>
          <a:p>
            <a:r>
              <a:rPr lang="en-US" sz="5973" b="1" dirty="0">
                <a:latin typeface="Helvetica" panose="020B0604020202020204" pitchFamily="34" charset="0"/>
                <a:ea typeface="Georgia" pitchFamily="34" charset="-122"/>
                <a:cs typeface="Helvetica" panose="020B0604020202020204" pitchFamily="34" charset="0"/>
              </a:rPr>
              <a:t>AI Platform Token &amp;</a:t>
            </a:r>
            <a:endParaRPr lang="en-US" sz="5973" dirty="0">
              <a:latin typeface="Helvetica" panose="020B0604020202020204" pitchFamily="34" charset="0"/>
              <a:cs typeface="Helvetica" panose="020B0604020202020204" pitchFamily="34" charset="0"/>
            </a:endParaRPr>
          </a:p>
          <a:p>
            <a:r>
              <a:rPr lang="en-US" sz="5973" b="1" dirty="0">
                <a:latin typeface="Helvetica" panose="020B0604020202020204" pitchFamily="34" charset="0"/>
                <a:ea typeface="Georgia" pitchFamily="34" charset="-122"/>
                <a:cs typeface="Helvetica" panose="020B0604020202020204" pitchFamily="34" charset="0"/>
              </a:rPr>
              <a:t>Context Optimisation</a:t>
            </a:r>
            <a:endParaRPr lang="en-US" sz="5973" dirty="0">
              <a:latin typeface="Helvetica" panose="020B0604020202020204" pitchFamily="34" charset="0"/>
              <a:cs typeface="Helvetica" panose="020B0604020202020204" pitchFamily="34" charset="0"/>
            </a:endParaRPr>
          </a:p>
        </p:txBody>
      </p:sp>
      <p:sp>
        <p:nvSpPr>
          <p:cNvPr id="4" name="Text 2"/>
          <p:cNvSpPr/>
          <p:nvPr/>
        </p:nvSpPr>
        <p:spPr>
          <a:xfrm>
            <a:off x="717973" y="4317594"/>
            <a:ext cx="15995904" cy="455168"/>
          </a:xfrm>
          <a:prstGeom prst="rect">
            <a:avLst/>
          </a:prstGeom>
          <a:noFill/>
          <a:ln/>
        </p:spPr>
        <p:txBody>
          <a:bodyPr wrap="square" lIns="0" tIns="0" rIns="0" bIns="0" rtlCol="0" anchor="ctr"/>
          <a:lstStyle/>
          <a:p>
            <a:r>
              <a:rPr lang="en-US" sz="1991" i="1" dirty="0">
                <a:latin typeface="Helvetica" panose="020B0604020202020204" pitchFamily="34" charset="0"/>
                <a:ea typeface="Calibri" pitchFamily="34" charset="-122"/>
                <a:cs typeface="Helvetica" panose="020B0604020202020204" pitchFamily="34" charset="0"/>
              </a:rPr>
              <a:t>Strategies to stop wasting tokens and get better results across</a:t>
            </a:r>
            <a:endParaRPr lang="en-US" sz="1991" dirty="0">
              <a:latin typeface="Helvetica" panose="020B0604020202020204" pitchFamily="34" charset="0"/>
              <a:cs typeface="Helvetica" panose="020B0604020202020204" pitchFamily="34" charset="0"/>
            </a:endParaRPr>
          </a:p>
        </p:txBody>
      </p:sp>
      <p:sp>
        <p:nvSpPr>
          <p:cNvPr id="5" name="Shape 3"/>
          <p:cNvSpPr/>
          <p:nvPr/>
        </p:nvSpPr>
        <p:spPr>
          <a:xfrm>
            <a:off x="1693333" y="5071872"/>
            <a:ext cx="2600960" cy="58521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 name="Text 4"/>
          <p:cNvSpPr/>
          <p:nvPr/>
        </p:nvSpPr>
        <p:spPr>
          <a:xfrm>
            <a:off x="1693333" y="5071872"/>
            <a:ext cx="2600960" cy="585216"/>
          </a:xfrm>
          <a:prstGeom prst="rect">
            <a:avLst/>
          </a:prstGeom>
          <a:noFill/>
          <a:ln/>
        </p:spPr>
        <p:txBody>
          <a:bodyPr wrap="square" lIns="0" tIns="0" rIns="0" bIns="0" rtlCol="0" anchor="ctr"/>
          <a:lstStyle/>
          <a:p>
            <a:pPr algn="ctr"/>
            <a:r>
              <a:rPr lang="en-US" sz="1849" b="1" dirty="0">
                <a:solidFill>
                  <a:srgbClr val="FFFFFF"/>
                </a:solidFill>
                <a:latin typeface="Helvetica" panose="020B0604020202020204" pitchFamily="34" charset="0"/>
                <a:ea typeface="Calibri" pitchFamily="34" charset="-122"/>
                <a:cs typeface="Helvetica" panose="020B0604020202020204" pitchFamily="34" charset="0"/>
              </a:rPr>
              <a:t>ChatGPT</a:t>
            </a:r>
            <a:endParaRPr lang="en-US" sz="1849" dirty="0">
              <a:latin typeface="Helvetica" panose="020B0604020202020204" pitchFamily="34" charset="0"/>
              <a:cs typeface="Helvetica" panose="020B0604020202020204" pitchFamily="34" charset="0"/>
            </a:endParaRPr>
          </a:p>
        </p:txBody>
      </p:sp>
      <p:sp>
        <p:nvSpPr>
          <p:cNvPr id="7" name="Shape 5"/>
          <p:cNvSpPr/>
          <p:nvPr/>
        </p:nvSpPr>
        <p:spPr>
          <a:xfrm>
            <a:off x="4554389" y="5071872"/>
            <a:ext cx="2600960" cy="585216"/>
          </a:xfrm>
          <a:prstGeom prst="rect">
            <a:avLst/>
          </a:prstGeom>
          <a:solidFill>
            <a:srgbClr val="C96442"/>
          </a:solidFill>
          <a:ln w="12700">
            <a:solidFill>
              <a:srgbClr val="C96442"/>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 name="Text 6"/>
          <p:cNvSpPr/>
          <p:nvPr/>
        </p:nvSpPr>
        <p:spPr>
          <a:xfrm>
            <a:off x="4554389" y="5071872"/>
            <a:ext cx="2600960" cy="585216"/>
          </a:xfrm>
          <a:prstGeom prst="rect">
            <a:avLst/>
          </a:prstGeom>
          <a:noFill/>
          <a:ln/>
        </p:spPr>
        <p:txBody>
          <a:bodyPr wrap="square" lIns="0" tIns="0" rIns="0" bIns="0" rtlCol="0" anchor="ctr"/>
          <a:lstStyle/>
          <a:p>
            <a:pPr algn="ctr"/>
            <a:r>
              <a:rPr lang="en-US" sz="1849" b="1" dirty="0">
                <a:solidFill>
                  <a:srgbClr val="FFFFFF"/>
                </a:solidFill>
                <a:latin typeface="Helvetica" panose="020B0604020202020204" pitchFamily="34" charset="0"/>
                <a:ea typeface="Calibri" pitchFamily="34" charset="-122"/>
                <a:cs typeface="Helvetica" panose="020B0604020202020204" pitchFamily="34" charset="0"/>
              </a:rPr>
              <a:t>Claude</a:t>
            </a:r>
            <a:endParaRPr lang="en-US" sz="1849" dirty="0">
              <a:latin typeface="Helvetica" panose="020B0604020202020204" pitchFamily="34" charset="0"/>
              <a:cs typeface="Helvetica" panose="020B0604020202020204" pitchFamily="34" charset="0"/>
            </a:endParaRPr>
          </a:p>
        </p:txBody>
      </p:sp>
      <p:sp>
        <p:nvSpPr>
          <p:cNvPr id="9" name="Shape 7"/>
          <p:cNvSpPr/>
          <p:nvPr/>
        </p:nvSpPr>
        <p:spPr>
          <a:xfrm>
            <a:off x="7415445" y="5071872"/>
            <a:ext cx="2600960" cy="58521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0" name="Text 8"/>
          <p:cNvSpPr/>
          <p:nvPr/>
        </p:nvSpPr>
        <p:spPr>
          <a:xfrm>
            <a:off x="7415445" y="5071872"/>
            <a:ext cx="2600960" cy="585216"/>
          </a:xfrm>
          <a:prstGeom prst="rect">
            <a:avLst/>
          </a:prstGeom>
          <a:noFill/>
          <a:ln/>
        </p:spPr>
        <p:txBody>
          <a:bodyPr wrap="square" lIns="0" tIns="0" rIns="0" bIns="0" rtlCol="0" anchor="ctr"/>
          <a:lstStyle/>
          <a:p>
            <a:pPr algn="ctr"/>
            <a:r>
              <a:rPr lang="en-US" sz="1849" b="1" dirty="0">
                <a:solidFill>
                  <a:srgbClr val="FFFFFF"/>
                </a:solidFill>
                <a:latin typeface="Helvetica" panose="020B0604020202020204" pitchFamily="34" charset="0"/>
                <a:ea typeface="Calibri" pitchFamily="34" charset="-122"/>
                <a:cs typeface="Helvetica" panose="020B0604020202020204" pitchFamily="34" charset="0"/>
              </a:rPr>
              <a:t>Gemini</a:t>
            </a:r>
            <a:endParaRPr lang="en-US" sz="1849" dirty="0">
              <a:latin typeface="Helvetica" panose="020B0604020202020204" pitchFamily="34" charset="0"/>
              <a:cs typeface="Helvetica" panose="020B0604020202020204" pitchFamily="34" charset="0"/>
            </a:endParaRPr>
          </a:p>
        </p:txBody>
      </p:sp>
      <p:sp>
        <p:nvSpPr>
          <p:cNvPr id="11" name="Shape 9"/>
          <p:cNvSpPr/>
          <p:nvPr/>
        </p:nvSpPr>
        <p:spPr>
          <a:xfrm>
            <a:off x="10276501" y="5071872"/>
            <a:ext cx="2600960" cy="58521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 name="Text 10"/>
          <p:cNvSpPr/>
          <p:nvPr/>
        </p:nvSpPr>
        <p:spPr>
          <a:xfrm>
            <a:off x="10276501" y="5071872"/>
            <a:ext cx="2600960" cy="585216"/>
          </a:xfrm>
          <a:prstGeom prst="rect">
            <a:avLst/>
          </a:prstGeom>
          <a:noFill/>
          <a:ln/>
        </p:spPr>
        <p:txBody>
          <a:bodyPr wrap="square" lIns="0" tIns="0" rIns="0" bIns="0" rtlCol="0" anchor="ctr"/>
          <a:lstStyle/>
          <a:p>
            <a:pPr algn="ctr"/>
            <a:r>
              <a:rPr lang="en-US" sz="1849" b="1" dirty="0">
                <a:solidFill>
                  <a:srgbClr val="FFFFFF"/>
                </a:solidFill>
                <a:latin typeface="Helvetica" panose="020B0604020202020204" pitchFamily="34" charset="0"/>
                <a:ea typeface="Calibri" pitchFamily="34" charset="-122"/>
                <a:cs typeface="Helvetica" panose="020B0604020202020204" pitchFamily="34" charset="0"/>
              </a:rPr>
              <a:t>Perplexity</a:t>
            </a:r>
            <a:endParaRPr lang="en-US" sz="1849" dirty="0">
              <a:latin typeface="Helvetica" panose="020B0604020202020204" pitchFamily="34" charset="0"/>
              <a:cs typeface="Helvetica" panose="020B0604020202020204" pitchFamily="34" charset="0"/>
            </a:endParaRPr>
          </a:p>
        </p:txBody>
      </p:sp>
      <p:sp>
        <p:nvSpPr>
          <p:cNvPr id="13" name="Shape 11"/>
          <p:cNvSpPr/>
          <p:nvPr/>
        </p:nvSpPr>
        <p:spPr>
          <a:xfrm>
            <a:off x="13137557" y="5071872"/>
            <a:ext cx="2600960" cy="58521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4" name="Text 12"/>
          <p:cNvSpPr/>
          <p:nvPr/>
        </p:nvSpPr>
        <p:spPr>
          <a:xfrm>
            <a:off x="13137557" y="5071872"/>
            <a:ext cx="2600960" cy="585216"/>
          </a:xfrm>
          <a:prstGeom prst="rect">
            <a:avLst/>
          </a:prstGeom>
          <a:noFill/>
          <a:ln/>
        </p:spPr>
        <p:txBody>
          <a:bodyPr wrap="square" lIns="0" tIns="0" rIns="0" bIns="0" rtlCol="0" anchor="ctr"/>
          <a:lstStyle/>
          <a:p>
            <a:pPr algn="ctr"/>
            <a:r>
              <a:rPr lang="en-US" sz="1849" b="1" dirty="0">
                <a:solidFill>
                  <a:srgbClr val="FFFFFF"/>
                </a:solidFill>
                <a:latin typeface="Helvetica" panose="020B0604020202020204" pitchFamily="34" charset="0"/>
                <a:ea typeface="Calibri" pitchFamily="34" charset="-122"/>
                <a:cs typeface="Helvetica" panose="020B0604020202020204" pitchFamily="34" charset="0"/>
              </a:rPr>
              <a:t>Copilot</a:t>
            </a:r>
            <a:endParaRPr lang="en-US" sz="1849" dirty="0">
              <a:latin typeface="Helvetica" panose="020B0604020202020204" pitchFamily="34" charset="0"/>
              <a:cs typeface="Helvetica"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2" name="Shape 0"/>
          <p:cNvSpPr/>
          <p:nvPr/>
        </p:nvSpPr>
        <p:spPr>
          <a:xfrm>
            <a:off x="67733" y="0"/>
            <a:ext cx="17296384" cy="715264"/>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pic>
        <p:nvPicPr>
          <p:cNvPr id="3" name="Image 0" descr="preencoded.png"/>
          <p:cNvPicPr>
            <a:picLocks noChangeAspect="1"/>
          </p:cNvPicPr>
          <p:nvPr/>
        </p:nvPicPr>
        <p:blipFill>
          <a:blip r:embed="rId3"/>
          <a:stretch>
            <a:fillRect/>
          </a:stretch>
        </p:blipFill>
        <p:spPr>
          <a:xfrm>
            <a:off x="392853" y="117043"/>
            <a:ext cx="455168" cy="455168"/>
          </a:xfrm>
          <a:prstGeom prst="rect">
            <a:avLst/>
          </a:prstGeom>
        </p:spPr>
      </p:pic>
      <p:sp>
        <p:nvSpPr>
          <p:cNvPr id="4" name="Text 1"/>
          <p:cNvSpPr/>
          <p:nvPr/>
        </p:nvSpPr>
        <p:spPr>
          <a:xfrm>
            <a:off x="939055" y="104039"/>
            <a:ext cx="6502400" cy="494182"/>
          </a:xfrm>
          <a:prstGeom prst="rect">
            <a:avLst/>
          </a:prstGeom>
          <a:noFill/>
          <a:ln/>
        </p:spPr>
        <p:txBody>
          <a:bodyPr wrap="square" lIns="0" tIns="0" rIns="0" bIns="0" rtlCol="0" anchor="ctr"/>
          <a:lstStyle/>
          <a:p>
            <a:r>
              <a:rPr lang="en-US" sz="2133" b="1" dirty="0">
                <a:solidFill>
                  <a:srgbClr val="FFFFFF"/>
                </a:solidFill>
                <a:latin typeface="Helvetica" panose="020B0604020202020204" pitchFamily="34" charset="0"/>
                <a:ea typeface="Georgia" pitchFamily="34" charset="-122"/>
                <a:cs typeface="Helvetica" panose="020B0604020202020204" pitchFamily="34" charset="0"/>
              </a:rPr>
              <a:t>ChatGPT, Token &amp; Context Optimisation</a:t>
            </a:r>
            <a:endParaRPr lang="en-US" sz="2133" dirty="0">
              <a:latin typeface="Helvetica" panose="020B0604020202020204" pitchFamily="34" charset="0"/>
              <a:cs typeface="Helvetica" panose="020B0604020202020204" pitchFamily="34" charset="0"/>
            </a:endParaRPr>
          </a:p>
        </p:txBody>
      </p:sp>
      <p:sp>
        <p:nvSpPr>
          <p:cNvPr id="5" name="Text 2"/>
          <p:cNvSpPr/>
          <p:nvPr/>
        </p:nvSpPr>
        <p:spPr>
          <a:xfrm>
            <a:off x="7220373" y="104039"/>
            <a:ext cx="9818624" cy="494182"/>
          </a:xfrm>
          <a:prstGeom prst="rect">
            <a:avLst/>
          </a:prstGeom>
          <a:noFill/>
          <a:ln/>
        </p:spPr>
        <p:txBody>
          <a:bodyPr wrap="square" lIns="0" tIns="0" rIns="0" bIns="0" rtlCol="0" anchor="ctr"/>
          <a:lstStyle/>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OpenAI GPT-5.5 / 5.6 Luna / 5.6 Terra / 5.6 Sol · 128K context window</a:t>
            </a:r>
            <a:endParaRPr lang="en-US" sz="1422" dirty="0">
              <a:latin typeface="Helvetica" panose="020B0604020202020204" pitchFamily="34" charset="0"/>
              <a:cs typeface="Helvetica" panose="020B0604020202020204" pitchFamily="34" charset="0"/>
            </a:endParaRPr>
          </a:p>
        </p:txBody>
      </p:sp>
      <p:sp>
        <p:nvSpPr>
          <p:cNvPr id="6" name="Text 3"/>
          <p:cNvSpPr/>
          <p:nvPr/>
        </p:nvSpPr>
        <p:spPr>
          <a:xfrm>
            <a:off x="522901" y="780288"/>
            <a:ext cx="13004800" cy="624230"/>
          </a:xfrm>
          <a:prstGeom prst="rect">
            <a:avLst/>
          </a:prstGeom>
          <a:noFill/>
          <a:ln/>
        </p:spPr>
        <p:txBody>
          <a:bodyPr wrap="square" lIns="0" tIns="0" rIns="0" bIns="0" rtlCol="0" anchor="ctr"/>
          <a:lstStyle/>
          <a:p>
            <a:r>
              <a:rPr lang="en-US" sz="3129" b="1" dirty="0">
                <a:solidFill>
                  <a:srgbClr val="1A1208"/>
                </a:solidFill>
                <a:latin typeface="Helvetica" panose="020B0604020202020204" pitchFamily="34" charset="0"/>
                <a:ea typeface="Georgia" pitchFamily="34" charset="-122"/>
                <a:cs typeface="Helvetica" panose="020B0604020202020204" pitchFamily="34" charset="0"/>
              </a:rPr>
              <a:t>How to Stop Wasting Tokens on ChatGPT</a:t>
            </a:r>
            <a:endParaRPr lang="en-US" sz="3129" dirty="0">
              <a:latin typeface="Helvetica" panose="020B0604020202020204" pitchFamily="34" charset="0"/>
              <a:cs typeface="Helvetica" panose="020B0604020202020204" pitchFamily="34" charset="0"/>
            </a:endParaRPr>
          </a:p>
        </p:txBody>
      </p:sp>
      <p:sp>
        <p:nvSpPr>
          <p:cNvPr id="7" name="Text 4"/>
          <p:cNvSpPr/>
          <p:nvPr/>
        </p:nvSpPr>
        <p:spPr>
          <a:xfrm>
            <a:off x="502367" y="1378509"/>
            <a:ext cx="14435328" cy="260096"/>
          </a:xfrm>
          <a:prstGeom prst="rect">
            <a:avLst/>
          </a:prstGeom>
          <a:noFill/>
          <a:ln/>
        </p:spPr>
        <p:txBody>
          <a:bodyPr wrap="square" lIns="0" tIns="0" rIns="0" bIns="0" rtlCol="0" anchor="ctr"/>
          <a:lstStyle/>
          <a:p>
            <a:r>
              <a:rPr lang="en-US" sz="1422" i="1" dirty="0">
                <a:solidFill>
                  <a:srgbClr val="7A6A55"/>
                </a:solidFill>
                <a:latin typeface="Helvetica" panose="020B0604020202020204" pitchFamily="34" charset="0"/>
                <a:ea typeface="Calibri" pitchFamily="34" charset="-122"/>
                <a:cs typeface="Helvetica" panose="020B0604020202020204" pitchFamily="34" charset="0"/>
              </a:rPr>
              <a:t>8 strategies to stay within limits and get better responses from OpenAI's models</a:t>
            </a:r>
            <a:endParaRPr lang="en-US" sz="1422" dirty="0">
              <a:latin typeface="Helvetica" panose="020B0604020202020204" pitchFamily="34" charset="0"/>
              <a:cs typeface="Helvetica" panose="020B0604020202020204" pitchFamily="34" charset="0"/>
            </a:endParaRPr>
          </a:p>
        </p:txBody>
      </p:sp>
      <p:sp>
        <p:nvSpPr>
          <p:cNvPr id="8" name="Shape 5"/>
          <p:cNvSpPr/>
          <p:nvPr/>
        </p:nvSpPr>
        <p:spPr>
          <a:xfrm>
            <a:off x="457877" y="1761806"/>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 name="Text 6"/>
          <p:cNvSpPr/>
          <p:nvPr/>
        </p:nvSpPr>
        <p:spPr>
          <a:xfrm>
            <a:off x="457877" y="1748801"/>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BEFORE YOU CHAT</a:t>
            </a:r>
            <a:endParaRPr lang="en-US" sz="996" dirty="0">
              <a:latin typeface="Helvetica" panose="020B0604020202020204" pitchFamily="34" charset="0"/>
              <a:cs typeface="Helvetica" panose="020B0604020202020204" pitchFamily="34" charset="0"/>
            </a:endParaRPr>
          </a:p>
        </p:txBody>
      </p:sp>
      <p:sp>
        <p:nvSpPr>
          <p:cNvPr id="10" name="Shape 7"/>
          <p:cNvSpPr/>
          <p:nvPr/>
        </p:nvSpPr>
        <p:spPr>
          <a:xfrm>
            <a:off x="2746722" y="1898357"/>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 name="Shape 8"/>
          <p:cNvSpPr/>
          <p:nvPr/>
        </p:nvSpPr>
        <p:spPr>
          <a:xfrm>
            <a:off x="457877" y="4544833"/>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 name="Text 9"/>
          <p:cNvSpPr/>
          <p:nvPr/>
        </p:nvSpPr>
        <p:spPr>
          <a:xfrm>
            <a:off x="457877" y="4531828"/>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DURING THE CHAT</a:t>
            </a:r>
            <a:endParaRPr lang="en-US" sz="996" dirty="0">
              <a:latin typeface="Helvetica" panose="020B0604020202020204" pitchFamily="34" charset="0"/>
              <a:cs typeface="Helvetica" panose="020B0604020202020204" pitchFamily="34" charset="0"/>
            </a:endParaRPr>
          </a:p>
        </p:txBody>
      </p:sp>
      <p:sp>
        <p:nvSpPr>
          <p:cNvPr id="13" name="Shape 10"/>
          <p:cNvSpPr/>
          <p:nvPr/>
        </p:nvSpPr>
        <p:spPr>
          <a:xfrm>
            <a:off x="2746722" y="4681384"/>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4" name="Shape 11"/>
          <p:cNvSpPr/>
          <p:nvPr/>
        </p:nvSpPr>
        <p:spPr>
          <a:xfrm>
            <a:off x="457877" y="7327860"/>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5" name="Text 12"/>
          <p:cNvSpPr/>
          <p:nvPr/>
        </p:nvSpPr>
        <p:spPr>
          <a:xfrm>
            <a:off x="457877" y="7314856"/>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AFTER THE CHAT</a:t>
            </a:r>
            <a:endParaRPr lang="en-US" sz="996" dirty="0">
              <a:latin typeface="Helvetica" panose="020B0604020202020204" pitchFamily="34" charset="0"/>
              <a:cs typeface="Helvetica" panose="020B0604020202020204" pitchFamily="34" charset="0"/>
            </a:endParaRPr>
          </a:p>
        </p:txBody>
      </p:sp>
      <p:sp>
        <p:nvSpPr>
          <p:cNvPr id="16" name="Shape 13"/>
          <p:cNvSpPr/>
          <p:nvPr/>
        </p:nvSpPr>
        <p:spPr>
          <a:xfrm>
            <a:off x="2746722" y="7464411"/>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7" name="Shape 14"/>
          <p:cNvSpPr/>
          <p:nvPr/>
        </p:nvSpPr>
        <p:spPr>
          <a:xfrm>
            <a:off x="457878" y="209993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8" name="Shape 15"/>
          <p:cNvSpPr/>
          <p:nvPr/>
        </p:nvSpPr>
        <p:spPr>
          <a:xfrm>
            <a:off x="457877" y="2099931"/>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9" name="Text 16"/>
          <p:cNvSpPr/>
          <p:nvPr/>
        </p:nvSpPr>
        <p:spPr>
          <a:xfrm>
            <a:off x="587925" y="216495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1</a:t>
            </a:r>
            <a:endParaRPr lang="en-US" sz="2844" dirty="0">
              <a:latin typeface="Helvetica" panose="020B0604020202020204" pitchFamily="34" charset="0"/>
              <a:cs typeface="Helvetica" panose="020B0604020202020204" pitchFamily="34" charset="0"/>
            </a:endParaRPr>
          </a:p>
        </p:txBody>
      </p:sp>
      <p:pic>
        <p:nvPicPr>
          <p:cNvPr id="20" name="Image 1" descr="preencoded.png"/>
          <p:cNvPicPr>
            <a:picLocks noChangeAspect="1"/>
          </p:cNvPicPr>
          <p:nvPr/>
        </p:nvPicPr>
        <p:blipFill>
          <a:blip r:embed="rId4"/>
          <a:stretch>
            <a:fillRect/>
          </a:stretch>
        </p:blipFill>
        <p:spPr>
          <a:xfrm>
            <a:off x="3845628" y="2177960"/>
            <a:ext cx="416154" cy="416154"/>
          </a:xfrm>
          <a:prstGeom prst="rect">
            <a:avLst/>
          </a:prstGeom>
        </p:spPr>
      </p:pic>
      <p:sp>
        <p:nvSpPr>
          <p:cNvPr id="21" name="Text 17"/>
          <p:cNvSpPr/>
          <p:nvPr/>
        </p:nvSpPr>
        <p:spPr>
          <a:xfrm>
            <a:off x="587926" y="271115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MODEL CHOICE</a:t>
            </a:r>
            <a:endParaRPr lang="en-US" sz="924" dirty="0">
              <a:latin typeface="Helvetica" panose="020B0604020202020204" pitchFamily="34" charset="0"/>
              <a:cs typeface="Helvetica" panose="020B0604020202020204" pitchFamily="34" charset="0"/>
            </a:endParaRPr>
          </a:p>
        </p:txBody>
      </p:sp>
      <p:sp>
        <p:nvSpPr>
          <p:cNvPr id="22" name="Text 18"/>
          <p:cNvSpPr/>
          <p:nvPr/>
        </p:nvSpPr>
        <p:spPr>
          <a:xfrm>
            <a:off x="587926" y="290622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Pick the Right GPT Model</a:t>
            </a:r>
            <a:endParaRPr lang="en-US" sz="1351" dirty="0">
              <a:latin typeface="Helvetica" panose="020B0604020202020204" pitchFamily="34" charset="0"/>
              <a:cs typeface="Helvetica" panose="020B0604020202020204" pitchFamily="34" charset="0"/>
            </a:endParaRPr>
          </a:p>
        </p:txBody>
      </p:sp>
      <p:sp>
        <p:nvSpPr>
          <p:cNvPr id="23" name="Text 19"/>
          <p:cNvSpPr/>
          <p:nvPr/>
        </p:nvSpPr>
        <p:spPr>
          <a:xfrm>
            <a:off x="587926" y="3376208"/>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GPT-4o Mini for drafts &amp; simple tasks. GPT-4o for complex reasoning. Don't default to the most powerful model for every request.</a:t>
            </a:r>
            <a:endParaRPr lang="en-US" sz="1422" dirty="0">
              <a:latin typeface="Helvetica" panose="020B0604020202020204" pitchFamily="34" charset="0"/>
              <a:cs typeface="Helvetica" panose="020B0604020202020204" pitchFamily="34" charset="0"/>
            </a:endParaRPr>
          </a:p>
        </p:txBody>
      </p:sp>
      <p:sp>
        <p:nvSpPr>
          <p:cNvPr id="24" name="Shape 20"/>
          <p:cNvSpPr/>
          <p:nvPr/>
        </p:nvSpPr>
        <p:spPr>
          <a:xfrm>
            <a:off x="587926" y="4063656"/>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5" name="Text 21"/>
          <p:cNvSpPr/>
          <p:nvPr/>
        </p:nvSpPr>
        <p:spPr>
          <a:xfrm>
            <a:off x="587926" y="405065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4o Mini = cheapest</a:t>
            </a:r>
            <a:endParaRPr lang="en-US" sz="924" dirty="0">
              <a:latin typeface="Helvetica" panose="020B0604020202020204" pitchFamily="34" charset="0"/>
              <a:cs typeface="Helvetica" panose="020B0604020202020204" pitchFamily="34" charset="0"/>
            </a:endParaRPr>
          </a:p>
        </p:txBody>
      </p:sp>
      <p:sp>
        <p:nvSpPr>
          <p:cNvPr id="26" name="Shape 22"/>
          <p:cNvSpPr/>
          <p:nvPr/>
        </p:nvSpPr>
        <p:spPr>
          <a:xfrm>
            <a:off x="4586902" y="209993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27" name="Shape 23"/>
          <p:cNvSpPr/>
          <p:nvPr/>
        </p:nvSpPr>
        <p:spPr>
          <a:xfrm>
            <a:off x="4586901" y="2099931"/>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8" name="Text 24"/>
          <p:cNvSpPr/>
          <p:nvPr/>
        </p:nvSpPr>
        <p:spPr>
          <a:xfrm>
            <a:off x="4716949" y="216495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2</a:t>
            </a:r>
            <a:endParaRPr lang="en-US" sz="2844" dirty="0">
              <a:latin typeface="Helvetica" panose="020B0604020202020204" pitchFamily="34" charset="0"/>
              <a:cs typeface="Helvetica" panose="020B0604020202020204" pitchFamily="34" charset="0"/>
            </a:endParaRPr>
          </a:p>
        </p:txBody>
      </p:sp>
      <p:pic>
        <p:nvPicPr>
          <p:cNvPr id="29" name="Image 2" descr="preencoded.png"/>
          <p:cNvPicPr>
            <a:picLocks noChangeAspect="1"/>
          </p:cNvPicPr>
          <p:nvPr/>
        </p:nvPicPr>
        <p:blipFill>
          <a:blip r:embed="rId5"/>
          <a:stretch>
            <a:fillRect/>
          </a:stretch>
        </p:blipFill>
        <p:spPr>
          <a:xfrm>
            <a:off x="7974652" y="2177960"/>
            <a:ext cx="416154" cy="416154"/>
          </a:xfrm>
          <a:prstGeom prst="rect">
            <a:avLst/>
          </a:prstGeom>
        </p:spPr>
      </p:pic>
      <p:sp>
        <p:nvSpPr>
          <p:cNvPr id="30" name="Text 25"/>
          <p:cNvSpPr/>
          <p:nvPr/>
        </p:nvSpPr>
        <p:spPr>
          <a:xfrm>
            <a:off x="4716950" y="271115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CUSTOM INSTRUCT</a:t>
            </a:r>
            <a:endParaRPr lang="en-US" sz="924" dirty="0">
              <a:latin typeface="Helvetica" panose="020B0604020202020204" pitchFamily="34" charset="0"/>
              <a:cs typeface="Helvetica" panose="020B0604020202020204" pitchFamily="34" charset="0"/>
            </a:endParaRPr>
          </a:p>
        </p:txBody>
      </p:sp>
      <p:sp>
        <p:nvSpPr>
          <p:cNvPr id="31" name="Text 26"/>
          <p:cNvSpPr/>
          <p:nvPr/>
        </p:nvSpPr>
        <p:spPr>
          <a:xfrm>
            <a:off x="4716950" y="290622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Set Custom Instructions Once</a:t>
            </a:r>
            <a:endParaRPr lang="en-US" sz="1351" dirty="0">
              <a:latin typeface="Helvetica" panose="020B0604020202020204" pitchFamily="34" charset="0"/>
              <a:cs typeface="Helvetica" panose="020B0604020202020204" pitchFamily="34" charset="0"/>
            </a:endParaRPr>
          </a:p>
        </p:txBody>
      </p:sp>
      <p:sp>
        <p:nvSpPr>
          <p:cNvPr id="32" name="Text 27"/>
          <p:cNvSpPr/>
          <p:nvPr/>
        </p:nvSpPr>
        <p:spPr>
          <a:xfrm>
            <a:off x="4716950" y="336717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Settings → Custom Instructions. Acts as a persistent system prompt. Eliminates 3–5 setup messages per chat permanently.</a:t>
            </a:r>
            <a:endParaRPr lang="en-US" sz="1422" dirty="0">
              <a:latin typeface="Helvetica" panose="020B0604020202020204" pitchFamily="34" charset="0"/>
              <a:cs typeface="Helvetica" panose="020B0604020202020204" pitchFamily="34" charset="0"/>
            </a:endParaRPr>
          </a:p>
        </p:txBody>
      </p:sp>
      <p:sp>
        <p:nvSpPr>
          <p:cNvPr id="33" name="Shape 28"/>
          <p:cNvSpPr/>
          <p:nvPr/>
        </p:nvSpPr>
        <p:spPr>
          <a:xfrm>
            <a:off x="4716950" y="4063656"/>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4" name="Text 29"/>
          <p:cNvSpPr/>
          <p:nvPr/>
        </p:nvSpPr>
        <p:spPr>
          <a:xfrm>
            <a:off x="4716950" y="405065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Set once, saves forever</a:t>
            </a:r>
            <a:endParaRPr lang="en-US" sz="924" dirty="0">
              <a:latin typeface="Helvetica" panose="020B0604020202020204" pitchFamily="34" charset="0"/>
              <a:cs typeface="Helvetica" panose="020B0604020202020204" pitchFamily="34" charset="0"/>
            </a:endParaRPr>
          </a:p>
        </p:txBody>
      </p:sp>
      <p:sp>
        <p:nvSpPr>
          <p:cNvPr id="35" name="Shape 30"/>
          <p:cNvSpPr/>
          <p:nvPr/>
        </p:nvSpPr>
        <p:spPr>
          <a:xfrm>
            <a:off x="8715926" y="209993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36" name="Shape 31"/>
          <p:cNvSpPr/>
          <p:nvPr/>
        </p:nvSpPr>
        <p:spPr>
          <a:xfrm>
            <a:off x="8715925" y="2099931"/>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7" name="Text 32"/>
          <p:cNvSpPr/>
          <p:nvPr/>
        </p:nvSpPr>
        <p:spPr>
          <a:xfrm>
            <a:off x="8845973" y="216495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3</a:t>
            </a:r>
            <a:endParaRPr lang="en-US" sz="2844" dirty="0">
              <a:latin typeface="Helvetica" panose="020B0604020202020204" pitchFamily="34" charset="0"/>
              <a:cs typeface="Helvetica" panose="020B0604020202020204" pitchFamily="34" charset="0"/>
            </a:endParaRPr>
          </a:p>
        </p:txBody>
      </p:sp>
      <p:pic>
        <p:nvPicPr>
          <p:cNvPr id="38" name="Image 3" descr="preencoded.png"/>
          <p:cNvPicPr>
            <a:picLocks noChangeAspect="1"/>
          </p:cNvPicPr>
          <p:nvPr/>
        </p:nvPicPr>
        <p:blipFill>
          <a:blip r:embed="rId6"/>
          <a:stretch>
            <a:fillRect/>
          </a:stretch>
        </p:blipFill>
        <p:spPr>
          <a:xfrm>
            <a:off x="12103676" y="2177960"/>
            <a:ext cx="416154" cy="416154"/>
          </a:xfrm>
          <a:prstGeom prst="rect">
            <a:avLst/>
          </a:prstGeom>
        </p:spPr>
      </p:pic>
      <p:sp>
        <p:nvSpPr>
          <p:cNvPr id="39" name="Text 33"/>
          <p:cNvSpPr/>
          <p:nvPr/>
        </p:nvSpPr>
        <p:spPr>
          <a:xfrm>
            <a:off x="8845974" y="271115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TEMP CHAT</a:t>
            </a:r>
            <a:endParaRPr lang="en-US" sz="924" dirty="0">
              <a:latin typeface="Helvetica" panose="020B0604020202020204" pitchFamily="34" charset="0"/>
              <a:cs typeface="Helvetica" panose="020B0604020202020204" pitchFamily="34" charset="0"/>
            </a:endParaRPr>
          </a:p>
        </p:txBody>
      </p:sp>
      <p:sp>
        <p:nvSpPr>
          <p:cNvPr id="40" name="Text 34"/>
          <p:cNvSpPr/>
          <p:nvPr/>
        </p:nvSpPr>
        <p:spPr>
          <a:xfrm>
            <a:off x="8845974" y="290622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Temporary Chat for One-offs</a:t>
            </a:r>
            <a:endParaRPr lang="en-US" sz="1351" dirty="0">
              <a:latin typeface="Helvetica" panose="020B0604020202020204" pitchFamily="34" charset="0"/>
              <a:cs typeface="Helvetica" panose="020B0604020202020204" pitchFamily="34" charset="0"/>
            </a:endParaRPr>
          </a:p>
        </p:txBody>
      </p:sp>
      <p:sp>
        <p:nvSpPr>
          <p:cNvPr id="41" name="Text 35"/>
          <p:cNvSpPr/>
          <p:nvPr/>
        </p:nvSpPr>
        <p:spPr>
          <a:xfrm>
            <a:off x="8845974" y="335814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Temporary Chat mode avoids writing to memory and skips memory retrieval overhead. Ideal for isolated, single-session tasks.</a:t>
            </a:r>
            <a:endParaRPr lang="en-US" sz="1422" dirty="0">
              <a:latin typeface="Helvetica" panose="020B0604020202020204" pitchFamily="34" charset="0"/>
              <a:cs typeface="Helvetica" panose="020B0604020202020204" pitchFamily="34" charset="0"/>
            </a:endParaRPr>
          </a:p>
        </p:txBody>
      </p:sp>
      <p:sp>
        <p:nvSpPr>
          <p:cNvPr id="42" name="Shape 36"/>
          <p:cNvSpPr/>
          <p:nvPr/>
        </p:nvSpPr>
        <p:spPr>
          <a:xfrm>
            <a:off x="8845974" y="4063656"/>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3" name="Text 37"/>
          <p:cNvSpPr/>
          <p:nvPr/>
        </p:nvSpPr>
        <p:spPr>
          <a:xfrm>
            <a:off x="8845974" y="405065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No memory = less overhead</a:t>
            </a:r>
            <a:endParaRPr lang="en-US" sz="924" dirty="0">
              <a:latin typeface="Helvetica" panose="020B0604020202020204" pitchFamily="34" charset="0"/>
              <a:cs typeface="Helvetica" panose="020B0604020202020204" pitchFamily="34" charset="0"/>
            </a:endParaRPr>
          </a:p>
        </p:txBody>
      </p:sp>
      <p:sp>
        <p:nvSpPr>
          <p:cNvPr id="44" name="Shape 38"/>
          <p:cNvSpPr/>
          <p:nvPr/>
        </p:nvSpPr>
        <p:spPr>
          <a:xfrm>
            <a:off x="12844950" y="209993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45" name="Shape 39"/>
          <p:cNvSpPr/>
          <p:nvPr/>
        </p:nvSpPr>
        <p:spPr>
          <a:xfrm>
            <a:off x="12844949" y="2099931"/>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6" name="Text 40"/>
          <p:cNvSpPr/>
          <p:nvPr/>
        </p:nvSpPr>
        <p:spPr>
          <a:xfrm>
            <a:off x="12974997" y="216495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4</a:t>
            </a:r>
            <a:endParaRPr lang="en-US" sz="2844" dirty="0">
              <a:latin typeface="Helvetica" panose="020B0604020202020204" pitchFamily="34" charset="0"/>
              <a:cs typeface="Helvetica" panose="020B0604020202020204" pitchFamily="34" charset="0"/>
            </a:endParaRPr>
          </a:p>
        </p:txBody>
      </p:sp>
      <p:pic>
        <p:nvPicPr>
          <p:cNvPr id="47" name="Image 4" descr="preencoded.png"/>
          <p:cNvPicPr>
            <a:picLocks noChangeAspect="1"/>
          </p:cNvPicPr>
          <p:nvPr/>
        </p:nvPicPr>
        <p:blipFill>
          <a:blip r:embed="rId7"/>
          <a:stretch>
            <a:fillRect/>
          </a:stretch>
        </p:blipFill>
        <p:spPr>
          <a:xfrm>
            <a:off x="16232700" y="2177960"/>
            <a:ext cx="416154" cy="416154"/>
          </a:xfrm>
          <a:prstGeom prst="rect">
            <a:avLst/>
          </a:prstGeom>
        </p:spPr>
      </p:pic>
      <p:sp>
        <p:nvSpPr>
          <p:cNvPr id="48" name="Text 41"/>
          <p:cNvSpPr/>
          <p:nvPr/>
        </p:nvSpPr>
        <p:spPr>
          <a:xfrm>
            <a:off x="12974998" y="271115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FILE UPLOAD</a:t>
            </a:r>
            <a:endParaRPr lang="en-US" sz="924" dirty="0">
              <a:latin typeface="Helvetica" panose="020B0604020202020204" pitchFamily="34" charset="0"/>
              <a:cs typeface="Helvetica" panose="020B0604020202020204" pitchFamily="34" charset="0"/>
            </a:endParaRPr>
          </a:p>
        </p:txBody>
      </p:sp>
      <p:sp>
        <p:nvSpPr>
          <p:cNvPr id="49" name="Text 42"/>
          <p:cNvSpPr/>
          <p:nvPr/>
        </p:nvSpPr>
        <p:spPr>
          <a:xfrm>
            <a:off x="12974998" y="290622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Paste Text, Don't Upload Docs Blindly</a:t>
            </a:r>
            <a:endParaRPr lang="en-US" sz="1351" dirty="0">
              <a:latin typeface="Helvetica" panose="020B0604020202020204" pitchFamily="34" charset="0"/>
              <a:cs typeface="Helvetica" panose="020B0604020202020204" pitchFamily="34" charset="0"/>
            </a:endParaRPr>
          </a:p>
        </p:txBody>
      </p:sp>
      <p:sp>
        <p:nvSpPr>
          <p:cNvPr id="50" name="Text 43"/>
          <p:cNvSpPr/>
          <p:nvPr/>
        </p:nvSpPr>
        <p:spPr>
          <a:xfrm>
            <a:off x="12974998" y="336717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Copy only the relevant section of a document rather than uploading the entire PDF. Each page adds significant token overhead.</a:t>
            </a:r>
            <a:endParaRPr lang="en-US" sz="1422" dirty="0">
              <a:latin typeface="Helvetica" panose="020B0604020202020204" pitchFamily="34" charset="0"/>
              <a:cs typeface="Helvetica" panose="020B0604020202020204" pitchFamily="34" charset="0"/>
            </a:endParaRPr>
          </a:p>
        </p:txBody>
      </p:sp>
      <p:sp>
        <p:nvSpPr>
          <p:cNvPr id="51" name="Shape 44"/>
          <p:cNvSpPr/>
          <p:nvPr/>
        </p:nvSpPr>
        <p:spPr>
          <a:xfrm>
            <a:off x="12974998" y="4063656"/>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2" name="Text 45"/>
          <p:cNvSpPr/>
          <p:nvPr/>
        </p:nvSpPr>
        <p:spPr>
          <a:xfrm>
            <a:off x="12974998" y="405065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Extract relevant parts only</a:t>
            </a:r>
            <a:endParaRPr lang="en-US" sz="924" dirty="0">
              <a:latin typeface="Helvetica" panose="020B0604020202020204" pitchFamily="34" charset="0"/>
              <a:cs typeface="Helvetica" panose="020B0604020202020204" pitchFamily="34" charset="0"/>
            </a:endParaRPr>
          </a:p>
        </p:txBody>
      </p:sp>
      <p:sp>
        <p:nvSpPr>
          <p:cNvPr id="53" name="Shape 46"/>
          <p:cNvSpPr/>
          <p:nvPr/>
        </p:nvSpPr>
        <p:spPr>
          <a:xfrm>
            <a:off x="457878" y="488295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4" name="Shape 47"/>
          <p:cNvSpPr/>
          <p:nvPr/>
        </p:nvSpPr>
        <p:spPr>
          <a:xfrm>
            <a:off x="457877" y="4882958"/>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5" name="Text 48"/>
          <p:cNvSpPr/>
          <p:nvPr/>
        </p:nvSpPr>
        <p:spPr>
          <a:xfrm>
            <a:off x="587925" y="494798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5</a:t>
            </a:r>
            <a:endParaRPr lang="en-US" sz="2844" dirty="0">
              <a:latin typeface="Helvetica" panose="020B0604020202020204" pitchFamily="34" charset="0"/>
              <a:cs typeface="Helvetica" panose="020B0604020202020204" pitchFamily="34" charset="0"/>
            </a:endParaRPr>
          </a:p>
        </p:txBody>
      </p:sp>
      <p:pic>
        <p:nvPicPr>
          <p:cNvPr id="56" name="Image 5" descr="preencoded.png"/>
          <p:cNvPicPr>
            <a:picLocks noChangeAspect="1"/>
          </p:cNvPicPr>
          <p:nvPr/>
        </p:nvPicPr>
        <p:blipFill>
          <a:blip r:embed="rId8"/>
          <a:stretch>
            <a:fillRect/>
          </a:stretch>
        </p:blipFill>
        <p:spPr>
          <a:xfrm>
            <a:off x="3845628" y="4960987"/>
            <a:ext cx="416154" cy="416154"/>
          </a:xfrm>
          <a:prstGeom prst="rect">
            <a:avLst/>
          </a:prstGeom>
        </p:spPr>
      </p:pic>
      <p:sp>
        <p:nvSpPr>
          <p:cNvPr id="57" name="Text 49"/>
          <p:cNvSpPr/>
          <p:nvPr/>
        </p:nvSpPr>
        <p:spPr>
          <a:xfrm>
            <a:off x="587926" y="549418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PROJECTS</a:t>
            </a:r>
            <a:endParaRPr lang="en-US" sz="924" dirty="0">
              <a:latin typeface="Helvetica" panose="020B0604020202020204" pitchFamily="34" charset="0"/>
              <a:cs typeface="Helvetica" panose="020B0604020202020204" pitchFamily="34" charset="0"/>
            </a:endParaRPr>
          </a:p>
        </p:txBody>
      </p:sp>
      <p:sp>
        <p:nvSpPr>
          <p:cNvPr id="58" name="Text 50"/>
          <p:cNvSpPr/>
          <p:nvPr/>
        </p:nvSpPr>
        <p:spPr>
          <a:xfrm>
            <a:off x="587926" y="568925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Projects for Recurring Context</a:t>
            </a:r>
            <a:endParaRPr lang="en-US" sz="1351" dirty="0">
              <a:latin typeface="Helvetica" panose="020B0604020202020204" pitchFamily="34" charset="0"/>
              <a:cs typeface="Helvetica" panose="020B0604020202020204" pitchFamily="34" charset="0"/>
            </a:endParaRPr>
          </a:p>
        </p:txBody>
      </p:sp>
      <p:sp>
        <p:nvSpPr>
          <p:cNvPr id="59" name="Text 51"/>
          <p:cNvSpPr/>
          <p:nvPr/>
        </p:nvSpPr>
        <p:spPr>
          <a:xfrm>
            <a:off x="587926" y="615020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Projects let you attach files and instructions once. Every new chat in the project references them without re-sending content.</a:t>
            </a:r>
            <a:endParaRPr lang="en-US" sz="1422" dirty="0">
              <a:latin typeface="Helvetica" panose="020B0604020202020204" pitchFamily="34" charset="0"/>
              <a:cs typeface="Helvetica" panose="020B0604020202020204" pitchFamily="34" charset="0"/>
            </a:endParaRPr>
          </a:p>
        </p:txBody>
      </p:sp>
      <p:sp>
        <p:nvSpPr>
          <p:cNvPr id="60" name="Shape 52"/>
          <p:cNvSpPr/>
          <p:nvPr/>
        </p:nvSpPr>
        <p:spPr>
          <a:xfrm>
            <a:off x="587926" y="6846683"/>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1" name="Text 53"/>
          <p:cNvSpPr/>
          <p:nvPr/>
        </p:nvSpPr>
        <p:spPr>
          <a:xfrm>
            <a:off x="587926" y="683367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Upload once → reuse </a:t>
            </a:r>
            <a:endParaRPr lang="en-US" sz="924" dirty="0">
              <a:latin typeface="Helvetica" panose="020B0604020202020204" pitchFamily="34" charset="0"/>
              <a:cs typeface="Helvetica" panose="020B0604020202020204" pitchFamily="34" charset="0"/>
            </a:endParaRPr>
          </a:p>
        </p:txBody>
      </p:sp>
      <p:sp>
        <p:nvSpPr>
          <p:cNvPr id="62" name="Shape 54"/>
          <p:cNvSpPr/>
          <p:nvPr/>
        </p:nvSpPr>
        <p:spPr>
          <a:xfrm>
            <a:off x="4586902" y="488295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63" name="Shape 55"/>
          <p:cNvSpPr/>
          <p:nvPr/>
        </p:nvSpPr>
        <p:spPr>
          <a:xfrm>
            <a:off x="4586901" y="4882958"/>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4" name="Text 56"/>
          <p:cNvSpPr/>
          <p:nvPr/>
        </p:nvSpPr>
        <p:spPr>
          <a:xfrm>
            <a:off x="4716949" y="494798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6</a:t>
            </a:r>
            <a:endParaRPr lang="en-US" sz="2844" dirty="0">
              <a:latin typeface="Helvetica" panose="020B0604020202020204" pitchFamily="34" charset="0"/>
              <a:cs typeface="Helvetica" panose="020B0604020202020204" pitchFamily="34" charset="0"/>
            </a:endParaRPr>
          </a:p>
        </p:txBody>
      </p:sp>
      <p:pic>
        <p:nvPicPr>
          <p:cNvPr id="65" name="Image 6" descr="preencoded.png"/>
          <p:cNvPicPr>
            <a:picLocks noChangeAspect="1"/>
          </p:cNvPicPr>
          <p:nvPr/>
        </p:nvPicPr>
        <p:blipFill>
          <a:blip r:embed="rId9"/>
          <a:stretch>
            <a:fillRect/>
          </a:stretch>
        </p:blipFill>
        <p:spPr>
          <a:xfrm>
            <a:off x="7974652" y="4960987"/>
            <a:ext cx="416154" cy="416154"/>
          </a:xfrm>
          <a:prstGeom prst="rect">
            <a:avLst/>
          </a:prstGeom>
        </p:spPr>
      </p:pic>
      <p:sp>
        <p:nvSpPr>
          <p:cNvPr id="66" name="Text 57"/>
          <p:cNvSpPr/>
          <p:nvPr/>
        </p:nvSpPr>
        <p:spPr>
          <a:xfrm>
            <a:off x="4716950" y="549418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BATCHING</a:t>
            </a:r>
            <a:endParaRPr lang="en-US" sz="924" dirty="0">
              <a:latin typeface="Helvetica" panose="020B0604020202020204" pitchFamily="34" charset="0"/>
              <a:cs typeface="Helvetica" panose="020B0604020202020204" pitchFamily="34" charset="0"/>
            </a:endParaRPr>
          </a:p>
        </p:txBody>
      </p:sp>
      <p:sp>
        <p:nvSpPr>
          <p:cNvPr id="67" name="Text 58"/>
          <p:cNvSpPr/>
          <p:nvPr/>
        </p:nvSpPr>
        <p:spPr>
          <a:xfrm>
            <a:off x="4716950" y="568925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Batch Related Requests Together</a:t>
            </a:r>
            <a:endParaRPr lang="en-US" sz="1351" dirty="0">
              <a:latin typeface="Helvetica" panose="020B0604020202020204" pitchFamily="34" charset="0"/>
              <a:cs typeface="Helvetica" panose="020B0604020202020204" pitchFamily="34" charset="0"/>
            </a:endParaRPr>
          </a:p>
        </p:txBody>
      </p:sp>
      <p:sp>
        <p:nvSpPr>
          <p:cNvPr id="68" name="Text 59"/>
          <p:cNvSpPr/>
          <p:nvPr/>
        </p:nvSpPr>
        <p:spPr>
          <a:xfrm>
            <a:off x="4716950" y="6141173"/>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3 separate prompts = 3 full context reloads. Combine into 1 message with 3 tasks for dramatically fewer reload cycles.</a:t>
            </a:r>
            <a:endParaRPr lang="en-US" sz="1422" dirty="0">
              <a:latin typeface="Helvetica" panose="020B0604020202020204" pitchFamily="34" charset="0"/>
              <a:cs typeface="Helvetica" panose="020B0604020202020204" pitchFamily="34" charset="0"/>
            </a:endParaRPr>
          </a:p>
        </p:txBody>
      </p:sp>
      <p:sp>
        <p:nvSpPr>
          <p:cNvPr id="69" name="Shape 60"/>
          <p:cNvSpPr/>
          <p:nvPr/>
        </p:nvSpPr>
        <p:spPr>
          <a:xfrm>
            <a:off x="4716950" y="6846683"/>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0" name="Text 61"/>
          <p:cNvSpPr/>
          <p:nvPr/>
        </p:nvSpPr>
        <p:spPr>
          <a:xfrm>
            <a:off x="4716950" y="683367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3× more efficient</a:t>
            </a:r>
            <a:endParaRPr lang="en-US" sz="924" dirty="0">
              <a:latin typeface="Helvetica" panose="020B0604020202020204" pitchFamily="34" charset="0"/>
              <a:cs typeface="Helvetica" panose="020B0604020202020204" pitchFamily="34" charset="0"/>
            </a:endParaRPr>
          </a:p>
        </p:txBody>
      </p:sp>
      <p:sp>
        <p:nvSpPr>
          <p:cNvPr id="71" name="Shape 62"/>
          <p:cNvSpPr/>
          <p:nvPr/>
        </p:nvSpPr>
        <p:spPr>
          <a:xfrm>
            <a:off x="8715926" y="488295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72" name="Shape 63"/>
          <p:cNvSpPr/>
          <p:nvPr/>
        </p:nvSpPr>
        <p:spPr>
          <a:xfrm>
            <a:off x="8715925" y="4882958"/>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3" name="Text 64"/>
          <p:cNvSpPr/>
          <p:nvPr/>
        </p:nvSpPr>
        <p:spPr>
          <a:xfrm>
            <a:off x="8845973" y="494798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7</a:t>
            </a:r>
            <a:endParaRPr lang="en-US" sz="2844" dirty="0">
              <a:latin typeface="Helvetica" panose="020B0604020202020204" pitchFamily="34" charset="0"/>
              <a:cs typeface="Helvetica" panose="020B0604020202020204" pitchFamily="34" charset="0"/>
            </a:endParaRPr>
          </a:p>
        </p:txBody>
      </p:sp>
      <p:pic>
        <p:nvPicPr>
          <p:cNvPr id="74" name="Image 7" descr="preencoded.png"/>
          <p:cNvPicPr>
            <a:picLocks noChangeAspect="1"/>
          </p:cNvPicPr>
          <p:nvPr/>
        </p:nvPicPr>
        <p:blipFill>
          <a:blip r:embed="rId10"/>
          <a:stretch>
            <a:fillRect/>
          </a:stretch>
        </p:blipFill>
        <p:spPr>
          <a:xfrm>
            <a:off x="12103676" y="4960987"/>
            <a:ext cx="416154" cy="416154"/>
          </a:xfrm>
          <a:prstGeom prst="rect">
            <a:avLst/>
          </a:prstGeom>
        </p:spPr>
      </p:pic>
      <p:sp>
        <p:nvSpPr>
          <p:cNvPr id="75" name="Text 65"/>
          <p:cNvSpPr/>
          <p:nvPr/>
        </p:nvSpPr>
        <p:spPr>
          <a:xfrm>
            <a:off x="8845974" y="549418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EDIT NOT REPLY</a:t>
            </a:r>
            <a:endParaRPr lang="en-US" sz="924" dirty="0">
              <a:latin typeface="Helvetica" panose="020B0604020202020204" pitchFamily="34" charset="0"/>
              <a:cs typeface="Helvetica" panose="020B0604020202020204" pitchFamily="34" charset="0"/>
            </a:endParaRPr>
          </a:p>
        </p:txBody>
      </p:sp>
      <p:sp>
        <p:nvSpPr>
          <p:cNvPr id="76" name="Text 66"/>
          <p:cNvSpPr/>
          <p:nvPr/>
        </p:nvSpPr>
        <p:spPr>
          <a:xfrm>
            <a:off x="8845974" y="568925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Edit Messages Instead of Replying</a:t>
            </a:r>
            <a:endParaRPr lang="en-US" sz="1351" dirty="0">
              <a:latin typeface="Helvetica" panose="020B0604020202020204" pitchFamily="34" charset="0"/>
              <a:cs typeface="Helvetica" panose="020B0604020202020204" pitchFamily="34" charset="0"/>
            </a:endParaRPr>
          </a:p>
        </p:txBody>
      </p:sp>
      <p:sp>
        <p:nvSpPr>
          <p:cNvPr id="77" name="Text 67"/>
          <p:cNvSpPr/>
          <p:nvPr/>
        </p:nvSpPr>
        <p:spPr>
          <a:xfrm>
            <a:off x="8845974" y="615923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Click the edit icon on your message and regenerate. Removes the stacked exchange instead of extending the conversation chain.</a:t>
            </a:r>
            <a:endParaRPr lang="en-US" sz="1422" dirty="0">
              <a:latin typeface="Helvetica" panose="020B0604020202020204" pitchFamily="34" charset="0"/>
              <a:cs typeface="Helvetica" panose="020B0604020202020204" pitchFamily="34" charset="0"/>
            </a:endParaRPr>
          </a:p>
        </p:txBody>
      </p:sp>
      <p:sp>
        <p:nvSpPr>
          <p:cNvPr id="78" name="Shape 68"/>
          <p:cNvSpPr/>
          <p:nvPr/>
        </p:nvSpPr>
        <p:spPr>
          <a:xfrm>
            <a:off x="8845974" y="6846683"/>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9" name="Text 69"/>
          <p:cNvSpPr/>
          <p:nvPr/>
        </p:nvSpPr>
        <p:spPr>
          <a:xfrm>
            <a:off x="8845974" y="683367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Editing saves context</a:t>
            </a:r>
            <a:endParaRPr lang="en-US" sz="924" dirty="0">
              <a:latin typeface="Helvetica" panose="020B0604020202020204" pitchFamily="34" charset="0"/>
              <a:cs typeface="Helvetica" panose="020B0604020202020204" pitchFamily="34" charset="0"/>
            </a:endParaRPr>
          </a:p>
        </p:txBody>
      </p:sp>
      <p:sp>
        <p:nvSpPr>
          <p:cNvPr id="80" name="Shape 70"/>
          <p:cNvSpPr/>
          <p:nvPr/>
        </p:nvSpPr>
        <p:spPr>
          <a:xfrm>
            <a:off x="12844950" y="488295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81" name="Shape 71"/>
          <p:cNvSpPr/>
          <p:nvPr/>
        </p:nvSpPr>
        <p:spPr>
          <a:xfrm>
            <a:off x="12844949" y="4882958"/>
            <a:ext cx="78029" cy="2236826"/>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2" name="Text 72"/>
          <p:cNvSpPr/>
          <p:nvPr/>
        </p:nvSpPr>
        <p:spPr>
          <a:xfrm>
            <a:off x="12974997" y="494798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8</a:t>
            </a:r>
            <a:endParaRPr lang="en-US" sz="2844" dirty="0">
              <a:latin typeface="Helvetica" panose="020B0604020202020204" pitchFamily="34" charset="0"/>
              <a:cs typeface="Helvetica" panose="020B0604020202020204" pitchFamily="34" charset="0"/>
            </a:endParaRPr>
          </a:p>
        </p:txBody>
      </p:sp>
      <p:pic>
        <p:nvPicPr>
          <p:cNvPr id="83" name="Image 8" descr="preencoded.png"/>
          <p:cNvPicPr>
            <a:picLocks noChangeAspect="1"/>
          </p:cNvPicPr>
          <p:nvPr/>
        </p:nvPicPr>
        <p:blipFill>
          <a:blip r:embed="rId11"/>
          <a:stretch>
            <a:fillRect/>
          </a:stretch>
        </p:blipFill>
        <p:spPr>
          <a:xfrm>
            <a:off x="16232700" y="4960987"/>
            <a:ext cx="416154" cy="416154"/>
          </a:xfrm>
          <a:prstGeom prst="rect">
            <a:avLst/>
          </a:prstGeom>
        </p:spPr>
      </p:pic>
      <p:sp>
        <p:nvSpPr>
          <p:cNvPr id="84" name="Text 73"/>
          <p:cNvSpPr/>
          <p:nvPr/>
        </p:nvSpPr>
        <p:spPr>
          <a:xfrm>
            <a:off x="12974998" y="549418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SESSION RESET</a:t>
            </a:r>
            <a:endParaRPr lang="en-US" sz="924" dirty="0">
              <a:latin typeface="Helvetica" panose="020B0604020202020204" pitchFamily="34" charset="0"/>
              <a:cs typeface="Helvetica" panose="020B0604020202020204" pitchFamily="34" charset="0"/>
            </a:endParaRPr>
          </a:p>
        </p:txBody>
      </p:sp>
      <p:sp>
        <p:nvSpPr>
          <p:cNvPr id="85" name="Text 74"/>
          <p:cNvSpPr/>
          <p:nvPr/>
        </p:nvSpPr>
        <p:spPr>
          <a:xfrm>
            <a:off x="12974998" y="568925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Summarize &amp; Start Fresh</a:t>
            </a:r>
            <a:endParaRPr lang="en-US" sz="1351" dirty="0">
              <a:latin typeface="Helvetica" panose="020B0604020202020204" pitchFamily="34" charset="0"/>
              <a:cs typeface="Helvetica" panose="020B0604020202020204" pitchFamily="34" charset="0"/>
            </a:endParaRPr>
          </a:p>
        </p:txBody>
      </p:sp>
      <p:sp>
        <p:nvSpPr>
          <p:cNvPr id="86" name="Text 75"/>
          <p:cNvSpPr/>
          <p:nvPr/>
        </p:nvSpPr>
        <p:spPr>
          <a:xfrm>
            <a:off x="12974998" y="615923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After 20–25 messages, ask ChatGPT to summarize the key outputs. Open a new chat, paste the summary, and continue cleanly.</a:t>
            </a:r>
            <a:endParaRPr lang="en-US" sz="1422" dirty="0">
              <a:latin typeface="Helvetica" panose="020B0604020202020204" pitchFamily="34" charset="0"/>
              <a:cs typeface="Helvetica" panose="020B0604020202020204" pitchFamily="34" charset="0"/>
            </a:endParaRPr>
          </a:p>
        </p:txBody>
      </p:sp>
      <p:sp>
        <p:nvSpPr>
          <p:cNvPr id="87" name="Shape 76"/>
          <p:cNvSpPr/>
          <p:nvPr/>
        </p:nvSpPr>
        <p:spPr>
          <a:xfrm>
            <a:off x="12974998" y="6846683"/>
            <a:ext cx="3712870" cy="208077"/>
          </a:xfrm>
          <a:prstGeom prst="rect">
            <a:avLst/>
          </a:prstGeom>
          <a:solidFill>
            <a:srgbClr val="10A37F"/>
          </a:solidFill>
          <a:ln w="12700">
            <a:solidFill>
              <a:srgbClr val="10A37F"/>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8" name="Text 77"/>
          <p:cNvSpPr/>
          <p:nvPr/>
        </p:nvSpPr>
        <p:spPr>
          <a:xfrm>
            <a:off x="12974998" y="683367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Every 20 msgs = new chat</a:t>
            </a:r>
            <a:endParaRPr lang="en-US" sz="924" dirty="0">
              <a:latin typeface="Helvetica" panose="020B0604020202020204" pitchFamily="34" charset="0"/>
              <a:cs typeface="Helvetica" panose="020B0604020202020204" pitchFamily="34" charset="0"/>
            </a:endParaRPr>
          </a:p>
        </p:txBody>
      </p:sp>
      <p:sp>
        <p:nvSpPr>
          <p:cNvPr id="89" name="Shape 78"/>
          <p:cNvSpPr/>
          <p:nvPr/>
        </p:nvSpPr>
        <p:spPr>
          <a:xfrm>
            <a:off x="457877" y="7600961"/>
            <a:ext cx="16516096" cy="520192"/>
          </a:xfrm>
          <a:prstGeom prst="rect">
            <a:avLst/>
          </a:prstGeom>
          <a:solidFill>
            <a:srgbClr val="F0E6D6"/>
          </a:solidFill>
          <a:ln w="9525">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0" name="Text 79"/>
          <p:cNvSpPr/>
          <p:nvPr/>
        </p:nvSpPr>
        <p:spPr>
          <a:xfrm>
            <a:off x="652949" y="7626971"/>
            <a:ext cx="16125952" cy="468173"/>
          </a:xfrm>
          <a:prstGeom prst="rect">
            <a:avLst/>
          </a:prstGeom>
          <a:noFill/>
          <a:ln/>
        </p:spPr>
        <p:txBody>
          <a:bodyPr wrap="square" lIns="0" tIns="0" rIns="0" bIns="0" rtlCol="0" anchor="ctr"/>
          <a:lstStyle/>
          <a:p>
            <a:r>
              <a:rPr lang="en-US" sz="1209" b="1" dirty="0">
                <a:solidFill>
                  <a:srgbClr val="1A1208"/>
                </a:solidFill>
                <a:latin typeface="Helvetica" panose="020B0604020202020204" pitchFamily="34" charset="0"/>
                <a:ea typeface="Calibri" pitchFamily="34" charset="-122"/>
                <a:cs typeface="Helvetica" panose="020B0604020202020204" pitchFamily="34" charset="0"/>
              </a:rPr>
              <a:t>Key Insight: </a:t>
            </a:r>
            <a:r>
              <a:rPr lang="en-US" sz="1209" dirty="0">
                <a:solidFill>
                  <a:srgbClr val="4A3A28"/>
                </a:solidFill>
                <a:latin typeface="Helvetica" panose="020B0604020202020204" pitchFamily="34" charset="0"/>
                <a:ea typeface="Calibri" pitchFamily="34" charset="-122"/>
                <a:cs typeface="Helvetica" panose="020B0604020202020204" pitchFamily="34" charset="0"/>
              </a:rPr>
              <a:t>ChatGPT silently drops old messages when context fills, you won't be warned. Starting fresh chats for new topics and using Custom Instructions together can cut token usage by 50%+.</a:t>
            </a:r>
            <a:endParaRPr lang="en-US" sz="1209" dirty="0">
              <a:latin typeface="Helvetica" panose="020B0604020202020204" pitchFamily="34" charset="0"/>
              <a:cs typeface="Helvetica"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4" name="Shape 2"/>
          <p:cNvSpPr/>
          <p:nvPr/>
        </p:nvSpPr>
        <p:spPr>
          <a:xfrm>
            <a:off x="457877" y="1375821"/>
            <a:ext cx="1950720"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 name="Text 3"/>
          <p:cNvSpPr/>
          <p:nvPr/>
        </p:nvSpPr>
        <p:spPr>
          <a:xfrm>
            <a:off x="457877" y="1362816"/>
            <a:ext cx="1950720"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BEFORE YOU TYPE</a:t>
            </a:r>
            <a:endParaRPr lang="en-US" sz="996" dirty="0">
              <a:latin typeface="Helvetica" panose="020B0604020202020204" pitchFamily="34" charset="0"/>
              <a:cs typeface="Helvetica" panose="020B0604020202020204" pitchFamily="34" charset="0"/>
            </a:endParaRPr>
          </a:p>
        </p:txBody>
      </p:sp>
      <p:sp>
        <p:nvSpPr>
          <p:cNvPr id="6" name="Shape 4"/>
          <p:cNvSpPr/>
          <p:nvPr/>
        </p:nvSpPr>
        <p:spPr>
          <a:xfrm>
            <a:off x="2486626" y="1521114"/>
            <a:ext cx="14487347"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 name="Shape 5"/>
          <p:cNvSpPr/>
          <p:nvPr/>
        </p:nvSpPr>
        <p:spPr>
          <a:xfrm>
            <a:off x="457877" y="4093372"/>
            <a:ext cx="1950720"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 name="Text 6"/>
          <p:cNvSpPr/>
          <p:nvPr/>
        </p:nvSpPr>
        <p:spPr>
          <a:xfrm>
            <a:off x="457877" y="4080367"/>
            <a:ext cx="1950720"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DURING THE CHAT</a:t>
            </a:r>
            <a:endParaRPr lang="en-US" sz="996" dirty="0">
              <a:latin typeface="Helvetica" panose="020B0604020202020204" pitchFamily="34" charset="0"/>
              <a:cs typeface="Helvetica" panose="020B0604020202020204" pitchFamily="34" charset="0"/>
            </a:endParaRPr>
          </a:p>
        </p:txBody>
      </p:sp>
      <p:sp>
        <p:nvSpPr>
          <p:cNvPr id="9" name="Shape 7"/>
          <p:cNvSpPr/>
          <p:nvPr/>
        </p:nvSpPr>
        <p:spPr>
          <a:xfrm>
            <a:off x="2486626" y="4256656"/>
            <a:ext cx="14487347"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0" name="Shape 8"/>
          <p:cNvSpPr/>
          <p:nvPr/>
        </p:nvSpPr>
        <p:spPr>
          <a:xfrm>
            <a:off x="457877" y="6750434"/>
            <a:ext cx="1950720"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 name="Text 9"/>
          <p:cNvSpPr/>
          <p:nvPr/>
        </p:nvSpPr>
        <p:spPr>
          <a:xfrm>
            <a:off x="457877" y="6737429"/>
            <a:ext cx="1950720"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AFTER THE CHAT</a:t>
            </a:r>
            <a:endParaRPr lang="en-US" sz="996" dirty="0">
              <a:latin typeface="Helvetica" panose="020B0604020202020204" pitchFamily="34" charset="0"/>
              <a:cs typeface="Helvetica" panose="020B0604020202020204" pitchFamily="34" charset="0"/>
            </a:endParaRPr>
          </a:p>
        </p:txBody>
      </p:sp>
      <p:sp>
        <p:nvSpPr>
          <p:cNvPr id="12" name="Shape 10"/>
          <p:cNvSpPr/>
          <p:nvPr/>
        </p:nvSpPr>
        <p:spPr>
          <a:xfrm>
            <a:off x="2471504" y="6871218"/>
            <a:ext cx="14487347"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3" name="Shape 11"/>
          <p:cNvSpPr/>
          <p:nvPr/>
        </p:nvSpPr>
        <p:spPr>
          <a:xfrm>
            <a:off x="457878" y="178238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4" name="Shape 12"/>
          <p:cNvSpPr/>
          <p:nvPr/>
        </p:nvSpPr>
        <p:spPr>
          <a:xfrm>
            <a:off x="457877" y="1782387"/>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5" name="Text 13"/>
          <p:cNvSpPr/>
          <p:nvPr/>
        </p:nvSpPr>
        <p:spPr>
          <a:xfrm>
            <a:off x="587925" y="184741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1</a:t>
            </a:r>
            <a:endParaRPr lang="en-US" sz="2844" dirty="0">
              <a:latin typeface="Helvetica" panose="020B0604020202020204" pitchFamily="34" charset="0"/>
              <a:cs typeface="Helvetica" panose="020B0604020202020204" pitchFamily="34" charset="0"/>
            </a:endParaRPr>
          </a:p>
        </p:txBody>
      </p:sp>
      <p:pic>
        <p:nvPicPr>
          <p:cNvPr id="16" name="Image 0" descr="preencoded.png"/>
          <p:cNvPicPr>
            <a:picLocks noChangeAspect="1"/>
          </p:cNvPicPr>
          <p:nvPr/>
        </p:nvPicPr>
        <p:blipFill>
          <a:blip r:embed="rId3"/>
          <a:stretch>
            <a:fillRect/>
          </a:stretch>
        </p:blipFill>
        <p:spPr>
          <a:xfrm>
            <a:off x="3845628" y="1860416"/>
            <a:ext cx="416154" cy="416154"/>
          </a:xfrm>
          <a:prstGeom prst="rect">
            <a:avLst/>
          </a:prstGeom>
        </p:spPr>
      </p:pic>
      <p:sp>
        <p:nvSpPr>
          <p:cNvPr id="17" name="Text 14"/>
          <p:cNvSpPr/>
          <p:nvPr/>
        </p:nvSpPr>
        <p:spPr>
          <a:xfrm>
            <a:off x="587926" y="239361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CONVERT FILES</a:t>
            </a:r>
            <a:endParaRPr lang="en-US" sz="924" dirty="0">
              <a:latin typeface="Helvetica" panose="020B0604020202020204" pitchFamily="34" charset="0"/>
              <a:cs typeface="Helvetica" panose="020B0604020202020204" pitchFamily="34" charset="0"/>
            </a:endParaRPr>
          </a:p>
        </p:txBody>
      </p:sp>
      <p:sp>
        <p:nvSpPr>
          <p:cNvPr id="18" name="Text 15"/>
          <p:cNvSpPr/>
          <p:nvPr/>
        </p:nvSpPr>
        <p:spPr>
          <a:xfrm>
            <a:off x="587926" y="258868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Convert Files Before Uploading</a:t>
            </a:r>
            <a:endParaRPr lang="en-US" sz="1351" dirty="0">
              <a:latin typeface="Helvetica" panose="020B0604020202020204" pitchFamily="34" charset="0"/>
              <a:cs typeface="Helvetica" panose="020B0604020202020204" pitchFamily="34" charset="0"/>
            </a:endParaRPr>
          </a:p>
        </p:txBody>
      </p:sp>
      <p:sp>
        <p:nvSpPr>
          <p:cNvPr id="19" name="Text 16"/>
          <p:cNvSpPr/>
          <p:nvPr/>
        </p:nvSpPr>
        <p:spPr>
          <a:xfrm>
            <a:off x="587926" y="305866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1 PDF page = 1,500-3,000 tokens. Extract text to a .md file instead of raw PDF upload.</a:t>
            </a:r>
            <a:endParaRPr lang="en-US" sz="1422" dirty="0">
              <a:latin typeface="Helvetica" panose="020B0604020202020204" pitchFamily="34" charset="0"/>
              <a:cs typeface="Helvetica" panose="020B0604020202020204" pitchFamily="34" charset="0"/>
            </a:endParaRPr>
          </a:p>
        </p:txBody>
      </p:sp>
      <p:sp>
        <p:nvSpPr>
          <p:cNvPr id="20" name="Shape 17"/>
          <p:cNvSpPr/>
          <p:nvPr/>
        </p:nvSpPr>
        <p:spPr>
          <a:xfrm>
            <a:off x="587926" y="3746112"/>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1" name="Text 18"/>
          <p:cNvSpPr/>
          <p:nvPr/>
        </p:nvSpPr>
        <p:spPr>
          <a:xfrm>
            <a:off x="587926" y="373310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Raw PDF wastes tokens</a:t>
            </a:r>
            <a:endParaRPr lang="en-US" sz="924" dirty="0">
              <a:latin typeface="Helvetica" panose="020B0604020202020204" pitchFamily="34" charset="0"/>
              <a:cs typeface="Helvetica" panose="020B0604020202020204" pitchFamily="34" charset="0"/>
            </a:endParaRPr>
          </a:p>
        </p:txBody>
      </p:sp>
      <p:sp>
        <p:nvSpPr>
          <p:cNvPr id="22" name="Shape 19"/>
          <p:cNvSpPr/>
          <p:nvPr/>
        </p:nvSpPr>
        <p:spPr>
          <a:xfrm>
            <a:off x="4586902" y="178238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23" name="Shape 20"/>
          <p:cNvSpPr/>
          <p:nvPr/>
        </p:nvSpPr>
        <p:spPr>
          <a:xfrm>
            <a:off x="4586901" y="1782387"/>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4" name="Text 21"/>
          <p:cNvSpPr/>
          <p:nvPr/>
        </p:nvSpPr>
        <p:spPr>
          <a:xfrm>
            <a:off x="4716949" y="184741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2</a:t>
            </a:r>
            <a:endParaRPr lang="en-US" sz="2844" dirty="0">
              <a:latin typeface="Helvetica" panose="020B0604020202020204" pitchFamily="34" charset="0"/>
              <a:cs typeface="Helvetica" panose="020B0604020202020204" pitchFamily="34" charset="0"/>
            </a:endParaRPr>
          </a:p>
        </p:txBody>
      </p:sp>
      <p:pic>
        <p:nvPicPr>
          <p:cNvPr id="25" name="Image 1" descr="preencoded.png"/>
          <p:cNvPicPr>
            <a:picLocks noChangeAspect="1"/>
          </p:cNvPicPr>
          <p:nvPr/>
        </p:nvPicPr>
        <p:blipFill>
          <a:blip r:embed="rId4"/>
          <a:stretch>
            <a:fillRect/>
          </a:stretch>
        </p:blipFill>
        <p:spPr>
          <a:xfrm>
            <a:off x="7974652" y="1860416"/>
            <a:ext cx="416154" cy="416154"/>
          </a:xfrm>
          <a:prstGeom prst="rect">
            <a:avLst/>
          </a:prstGeom>
        </p:spPr>
      </p:pic>
      <p:sp>
        <p:nvSpPr>
          <p:cNvPr id="26" name="Text 22"/>
          <p:cNvSpPr/>
          <p:nvPr/>
        </p:nvSpPr>
        <p:spPr>
          <a:xfrm>
            <a:off x="4716950" y="239361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MODEL SELECTION</a:t>
            </a:r>
            <a:endParaRPr lang="en-US" sz="924" dirty="0">
              <a:latin typeface="Helvetica" panose="020B0604020202020204" pitchFamily="34" charset="0"/>
              <a:cs typeface="Helvetica" panose="020B0604020202020204" pitchFamily="34" charset="0"/>
            </a:endParaRPr>
          </a:p>
        </p:txBody>
      </p:sp>
      <p:sp>
        <p:nvSpPr>
          <p:cNvPr id="27" name="Text 23"/>
          <p:cNvSpPr/>
          <p:nvPr/>
        </p:nvSpPr>
        <p:spPr>
          <a:xfrm>
            <a:off x="4716950" y="258868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Pick the Right Model</a:t>
            </a:r>
            <a:endParaRPr lang="en-US" sz="1351" dirty="0">
              <a:latin typeface="Helvetica" panose="020B0604020202020204" pitchFamily="34" charset="0"/>
              <a:cs typeface="Helvetica" panose="020B0604020202020204" pitchFamily="34" charset="0"/>
            </a:endParaRPr>
          </a:p>
        </p:txBody>
      </p:sp>
      <p:sp>
        <p:nvSpPr>
          <p:cNvPr id="28" name="Text 24"/>
          <p:cNvSpPr/>
          <p:nvPr/>
        </p:nvSpPr>
        <p:spPr>
          <a:xfrm>
            <a:off x="4716950" y="305866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Haiku for quick tasks. Sonnet for writing &amp; coding. Opus for deep reasoning only.</a:t>
            </a:r>
            <a:endParaRPr lang="en-US" sz="1422" dirty="0">
              <a:latin typeface="Helvetica" panose="020B0604020202020204" pitchFamily="34" charset="0"/>
              <a:cs typeface="Helvetica" panose="020B0604020202020204" pitchFamily="34" charset="0"/>
            </a:endParaRPr>
          </a:p>
        </p:txBody>
      </p:sp>
      <p:sp>
        <p:nvSpPr>
          <p:cNvPr id="29" name="Shape 25"/>
          <p:cNvSpPr/>
          <p:nvPr/>
        </p:nvSpPr>
        <p:spPr>
          <a:xfrm>
            <a:off x="4716950" y="3746112"/>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0" name="Text 26"/>
          <p:cNvSpPr/>
          <p:nvPr/>
        </p:nvSpPr>
        <p:spPr>
          <a:xfrm>
            <a:off x="4716950" y="373310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Haiku = Low Cost</a:t>
            </a:r>
            <a:endParaRPr lang="en-US" sz="924" dirty="0">
              <a:latin typeface="Helvetica" panose="020B0604020202020204" pitchFamily="34" charset="0"/>
              <a:cs typeface="Helvetica" panose="020B0604020202020204" pitchFamily="34" charset="0"/>
            </a:endParaRPr>
          </a:p>
        </p:txBody>
      </p:sp>
      <p:sp>
        <p:nvSpPr>
          <p:cNvPr id="31" name="Shape 27"/>
          <p:cNvSpPr/>
          <p:nvPr/>
        </p:nvSpPr>
        <p:spPr>
          <a:xfrm>
            <a:off x="8715926" y="178238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32" name="Shape 28"/>
          <p:cNvSpPr/>
          <p:nvPr/>
        </p:nvSpPr>
        <p:spPr>
          <a:xfrm>
            <a:off x="8715925" y="1782387"/>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3" name="Text 29"/>
          <p:cNvSpPr/>
          <p:nvPr/>
        </p:nvSpPr>
        <p:spPr>
          <a:xfrm>
            <a:off x="8845973" y="184741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3</a:t>
            </a:r>
            <a:endParaRPr lang="en-US" sz="2844" dirty="0">
              <a:latin typeface="Helvetica" panose="020B0604020202020204" pitchFamily="34" charset="0"/>
              <a:cs typeface="Helvetica" panose="020B0604020202020204" pitchFamily="34" charset="0"/>
            </a:endParaRPr>
          </a:p>
        </p:txBody>
      </p:sp>
      <p:pic>
        <p:nvPicPr>
          <p:cNvPr id="34" name="Image 2" descr="preencoded.png"/>
          <p:cNvPicPr>
            <a:picLocks noChangeAspect="1"/>
          </p:cNvPicPr>
          <p:nvPr/>
        </p:nvPicPr>
        <p:blipFill>
          <a:blip r:embed="rId5"/>
          <a:stretch>
            <a:fillRect/>
          </a:stretch>
        </p:blipFill>
        <p:spPr>
          <a:xfrm>
            <a:off x="12103676" y="1860416"/>
            <a:ext cx="416154" cy="416154"/>
          </a:xfrm>
          <a:prstGeom prst="rect">
            <a:avLst/>
          </a:prstGeom>
        </p:spPr>
      </p:pic>
      <p:sp>
        <p:nvSpPr>
          <p:cNvPr id="35" name="Text 30"/>
          <p:cNvSpPr/>
          <p:nvPr/>
        </p:nvSpPr>
        <p:spPr>
          <a:xfrm>
            <a:off x="8845974" y="239361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FEATURE TOGGLES</a:t>
            </a:r>
            <a:endParaRPr lang="en-US" sz="924" dirty="0">
              <a:latin typeface="Helvetica" panose="020B0604020202020204" pitchFamily="34" charset="0"/>
              <a:cs typeface="Helvetica" panose="020B0604020202020204" pitchFamily="34" charset="0"/>
            </a:endParaRPr>
          </a:p>
        </p:txBody>
      </p:sp>
      <p:sp>
        <p:nvSpPr>
          <p:cNvPr id="36" name="Text 31"/>
          <p:cNvSpPr/>
          <p:nvPr/>
        </p:nvSpPr>
        <p:spPr>
          <a:xfrm>
            <a:off x="8845974" y="258868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Turn Off Features You Don't Need</a:t>
            </a:r>
            <a:endParaRPr lang="en-US" sz="1351" dirty="0">
              <a:latin typeface="Helvetica" panose="020B0604020202020204" pitchFamily="34" charset="0"/>
              <a:cs typeface="Helvetica" panose="020B0604020202020204" pitchFamily="34" charset="0"/>
            </a:endParaRPr>
          </a:p>
        </p:txBody>
      </p:sp>
      <p:sp>
        <p:nvSpPr>
          <p:cNvPr id="37" name="Text 32"/>
          <p:cNvSpPr/>
          <p:nvPr/>
        </p:nvSpPr>
        <p:spPr>
          <a:xfrm>
            <a:off x="8845974" y="305866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Web search, connectors &amp; Extended Thinking add tokens every response. Default off - enable per task.</a:t>
            </a:r>
            <a:endParaRPr lang="en-US" sz="1422" dirty="0">
              <a:latin typeface="Helvetica" panose="020B0604020202020204" pitchFamily="34" charset="0"/>
              <a:cs typeface="Helvetica" panose="020B0604020202020204" pitchFamily="34" charset="0"/>
            </a:endParaRPr>
          </a:p>
        </p:txBody>
      </p:sp>
      <p:sp>
        <p:nvSpPr>
          <p:cNvPr id="38" name="Shape 33"/>
          <p:cNvSpPr/>
          <p:nvPr/>
        </p:nvSpPr>
        <p:spPr>
          <a:xfrm>
            <a:off x="8845974" y="3746112"/>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9" name="Text 34"/>
          <p:cNvSpPr/>
          <p:nvPr/>
        </p:nvSpPr>
        <p:spPr>
          <a:xfrm>
            <a:off x="8845974" y="373310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Everything off by default</a:t>
            </a:r>
            <a:endParaRPr lang="en-US" sz="924" dirty="0">
              <a:latin typeface="Helvetica" panose="020B0604020202020204" pitchFamily="34" charset="0"/>
              <a:cs typeface="Helvetica" panose="020B0604020202020204" pitchFamily="34" charset="0"/>
            </a:endParaRPr>
          </a:p>
        </p:txBody>
      </p:sp>
      <p:sp>
        <p:nvSpPr>
          <p:cNvPr id="40" name="Shape 35"/>
          <p:cNvSpPr/>
          <p:nvPr/>
        </p:nvSpPr>
        <p:spPr>
          <a:xfrm>
            <a:off x="12844950" y="178238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41" name="Shape 36"/>
          <p:cNvSpPr/>
          <p:nvPr/>
        </p:nvSpPr>
        <p:spPr>
          <a:xfrm>
            <a:off x="12844949" y="1782387"/>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2" name="Text 37"/>
          <p:cNvSpPr/>
          <p:nvPr/>
        </p:nvSpPr>
        <p:spPr>
          <a:xfrm>
            <a:off x="12974997" y="184741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4</a:t>
            </a:r>
            <a:endParaRPr lang="en-US" sz="2844" dirty="0">
              <a:latin typeface="Helvetica" panose="020B0604020202020204" pitchFamily="34" charset="0"/>
              <a:cs typeface="Helvetica" panose="020B0604020202020204" pitchFamily="34" charset="0"/>
            </a:endParaRPr>
          </a:p>
        </p:txBody>
      </p:sp>
      <p:pic>
        <p:nvPicPr>
          <p:cNvPr id="43" name="Image 3" descr="preencoded.png"/>
          <p:cNvPicPr>
            <a:picLocks noChangeAspect="1"/>
          </p:cNvPicPr>
          <p:nvPr/>
        </p:nvPicPr>
        <p:blipFill>
          <a:blip r:embed="rId6"/>
          <a:stretch>
            <a:fillRect/>
          </a:stretch>
        </p:blipFill>
        <p:spPr>
          <a:xfrm>
            <a:off x="16232700" y="1860416"/>
            <a:ext cx="416154" cy="416154"/>
          </a:xfrm>
          <a:prstGeom prst="rect">
            <a:avLst/>
          </a:prstGeom>
        </p:spPr>
      </p:pic>
      <p:sp>
        <p:nvSpPr>
          <p:cNvPr id="44" name="Text 38"/>
          <p:cNvSpPr/>
          <p:nvPr/>
        </p:nvSpPr>
        <p:spPr>
          <a:xfrm>
            <a:off x="12974998" y="239361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WORKFLOW SPLIT</a:t>
            </a:r>
            <a:endParaRPr lang="en-US" sz="924" dirty="0">
              <a:latin typeface="Helvetica" panose="020B0604020202020204" pitchFamily="34" charset="0"/>
              <a:cs typeface="Helvetica" panose="020B0604020202020204" pitchFamily="34" charset="0"/>
            </a:endParaRPr>
          </a:p>
        </p:txBody>
      </p:sp>
      <p:sp>
        <p:nvSpPr>
          <p:cNvPr id="45" name="Text 39"/>
          <p:cNvSpPr/>
          <p:nvPr/>
        </p:nvSpPr>
        <p:spPr>
          <a:xfrm>
            <a:off x="12974998" y="258868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Plan in Chat, Build in Cowork</a:t>
            </a:r>
            <a:endParaRPr lang="en-US" sz="1351" dirty="0">
              <a:latin typeface="Helvetica" panose="020B0604020202020204" pitchFamily="34" charset="0"/>
              <a:cs typeface="Helvetica" panose="020B0604020202020204" pitchFamily="34" charset="0"/>
            </a:endParaRPr>
          </a:p>
        </p:txBody>
      </p:sp>
      <p:sp>
        <p:nvSpPr>
          <p:cNvPr id="46" name="Text 40"/>
          <p:cNvSpPr/>
          <p:nvPr/>
        </p:nvSpPr>
        <p:spPr>
          <a:xfrm>
            <a:off x="12974998" y="305866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Think in Chat (cheap), build final output in Cowork (expensive). Separate ideation from execution.</a:t>
            </a:r>
            <a:endParaRPr lang="en-US" sz="1422" dirty="0">
              <a:latin typeface="Helvetica" panose="020B0604020202020204" pitchFamily="34" charset="0"/>
              <a:cs typeface="Helvetica" panose="020B0604020202020204" pitchFamily="34" charset="0"/>
            </a:endParaRPr>
          </a:p>
        </p:txBody>
      </p:sp>
      <p:sp>
        <p:nvSpPr>
          <p:cNvPr id="47" name="Shape 41"/>
          <p:cNvSpPr/>
          <p:nvPr/>
        </p:nvSpPr>
        <p:spPr>
          <a:xfrm>
            <a:off x="12974998" y="3746112"/>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8" name="Text 42"/>
          <p:cNvSpPr/>
          <p:nvPr/>
        </p:nvSpPr>
        <p:spPr>
          <a:xfrm>
            <a:off x="12974998" y="373310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Chat = Low Cost</a:t>
            </a:r>
            <a:endParaRPr lang="en-US" sz="924" dirty="0">
              <a:latin typeface="Helvetica" panose="020B0604020202020204" pitchFamily="34" charset="0"/>
              <a:cs typeface="Helvetica" panose="020B0604020202020204" pitchFamily="34" charset="0"/>
            </a:endParaRPr>
          </a:p>
        </p:txBody>
      </p:sp>
      <p:sp>
        <p:nvSpPr>
          <p:cNvPr id="49" name="Shape 43"/>
          <p:cNvSpPr/>
          <p:nvPr/>
        </p:nvSpPr>
        <p:spPr>
          <a:xfrm>
            <a:off x="457878" y="4431499"/>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0" name="Shape 44"/>
          <p:cNvSpPr/>
          <p:nvPr/>
        </p:nvSpPr>
        <p:spPr>
          <a:xfrm>
            <a:off x="457877" y="4431499"/>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1" name="Text 45"/>
          <p:cNvSpPr/>
          <p:nvPr/>
        </p:nvSpPr>
        <p:spPr>
          <a:xfrm>
            <a:off x="587925" y="4496523"/>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5</a:t>
            </a:r>
            <a:endParaRPr lang="en-US" sz="2844" dirty="0">
              <a:latin typeface="Helvetica" panose="020B0604020202020204" pitchFamily="34" charset="0"/>
              <a:cs typeface="Helvetica" panose="020B0604020202020204" pitchFamily="34" charset="0"/>
            </a:endParaRPr>
          </a:p>
        </p:txBody>
      </p:sp>
      <p:pic>
        <p:nvPicPr>
          <p:cNvPr id="52" name="Image 4" descr="preencoded.png"/>
          <p:cNvPicPr>
            <a:picLocks noChangeAspect="1"/>
          </p:cNvPicPr>
          <p:nvPr/>
        </p:nvPicPr>
        <p:blipFill>
          <a:blip r:embed="rId7"/>
          <a:stretch>
            <a:fillRect/>
          </a:stretch>
        </p:blipFill>
        <p:spPr>
          <a:xfrm>
            <a:off x="3845628" y="4509528"/>
            <a:ext cx="416154" cy="416154"/>
          </a:xfrm>
          <a:prstGeom prst="rect">
            <a:avLst/>
          </a:prstGeom>
        </p:spPr>
      </p:pic>
      <p:sp>
        <p:nvSpPr>
          <p:cNvPr id="53" name="Text 46"/>
          <p:cNvSpPr/>
          <p:nvPr/>
        </p:nvSpPr>
        <p:spPr>
          <a:xfrm>
            <a:off x="587926" y="5042725"/>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PROMPTING</a:t>
            </a:r>
            <a:endParaRPr lang="en-US" sz="924" dirty="0">
              <a:latin typeface="Helvetica" panose="020B0604020202020204" pitchFamily="34" charset="0"/>
              <a:cs typeface="Helvetica" panose="020B0604020202020204" pitchFamily="34" charset="0"/>
            </a:endParaRPr>
          </a:p>
        </p:txBody>
      </p:sp>
      <p:sp>
        <p:nvSpPr>
          <p:cNvPr id="54" name="Text 47"/>
          <p:cNvSpPr/>
          <p:nvPr/>
        </p:nvSpPr>
        <p:spPr>
          <a:xfrm>
            <a:off x="587926" y="5237797"/>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Say "Ask Me Questions"</a:t>
            </a:r>
            <a:endParaRPr lang="en-US" sz="1351" dirty="0">
              <a:latin typeface="Helvetica" panose="020B0604020202020204" pitchFamily="34" charset="0"/>
              <a:cs typeface="Helvetica" panose="020B0604020202020204" pitchFamily="34" charset="0"/>
            </a:endParaRPr>
          </a:p>
        </p:txBody>
      </p:sp>
      <p:sp>
        <p:nvSpPr>
          <p:cNvPr id="55" name="Text 48"/>
          <p:cNvSpPr/>
          <p:nvPr/>
        </p:nvSpPr>
        <p:spPr>
          <a:xfrm>
            <a:off x="587926" y="569874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A 15-word prompt, options costs almost nothing. A 500-word instruction gets re-read every time.</a:t>
            </a:r>
            <a:endParaRPr lang="en-US" sz="1422" dirty="0">
              <a:latin typeface="Helvetica" panose="020B0604020202020204" pitchFamily="34" charset="0"/>
              <a:cs typeface="Helvetica" panose="020B0604020202020204" pitchFamily="34" charset="0"/>
            </a:endParaRPr>
          </a:p>
        </p:txBody>
      </p:sp>
      <p:sp>
        <p:nvSpPr>
          <p:cNvPr id="56" name="Shape 49"/>
          <p:cNvSpPr/>
          <p:nvPr/>
        </p:nvSpPr>
        <p:spPr>
          <a:xfrm>
            <a:off x="587926" y="6395224"/>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7" name="Text 50"/>
          <p:cNvSpPr/>
          <p:nvPr/>
        </p:nvSpPr>
        <p:spPr>
          <a:xfrm>
            <a:off x="587926" y="6382219"/>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Short prompts = cheap</a:t>
            </a:r>
            <a:endParaRPr lang="en-US" sz="924" dirty="0">
              <a:latin typeface="Helvetica" panose="020B0604020202020204" pitchFamily="34" charset="0"/>
              <a:cs typeface="Helvetica" panose="020B0604020202020204" pitchFamily="34" charset="0"/>
            </a:endParaRPr>
          </a:p>
        </p:txBody>
      </p:sp>
      <p:sp>
        <p:nvSpPr>
          <p:cNvPr id="58" name="Shape 51"/>
          <p:cNvSpPr/>
          <p:nvPr/>
        </p:nvSpPr>
        <p:spPr>
          <a:xfrm>
            <a:off x="4586902" y="4431499"/>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9" name="Shape 52"/>
          <p:cNvSpPr/>
          <p:nvPr/>
        </p:nvSpPr>
        <p:spPr>
          <a:xfrm>
            <a:off x="4586901" y="4431499"/>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0" name="Text 53"/>
          <p:cNvSpPr/>
          <p:nvPr/>
        </p:nvSpPr>
        <p:spPr>
          <a:xfrm>
            <a:off x="4716949" y="4496523"/>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6</a:t>
            </a:r>
            <a:endParaRPr lang="en-US" sz="2844" dirty="0">
              <a:latin typeface="Helvetica" panose="020B0604020202020204" pitchFamily="34" charset="0"/>
              <a:cs typeface="Helvetica" panose="020B0604020202020204" pitchFamily="34" charset="0"/>
            </a:endParaRPr>
          </a:p>
        </p:txBody>
      </p:sp>
      <p:pic>
        <p:nvPicPr>
          <p:cNvPr id="61" name="Image 5" descr="preencoded.png"/>
          <p:cNvPicPr>
            <a:picLocks noChangeAspect="1"/>
          </p:cNvPicPr>
          <p:nvPr/>
        </p:nvPicPr>
        <p:blipFill>
          <a:blip r:embed="rId8"/>
          <a:stretch>
            <a:fillRect/>
          </a:stretch>
        </p:blipFill>
        <p:spPr>
          <a:xfrm>
            <a:off x="7974652" y="4509528"/>
            <a:ext cx="416154" cy="416154"/>
          </a:xfrm>
          <a:prstGeom prst="rect">
            <a:avLst/>
          </a:prstGeom>
        </p:spPr>
      </p:pic>
      <p:sp>
        <p:nvSpPr>
          <p:cNvPr id="62" name="Text 54"/>
          <p:cNvSpPr/>
          <p:nvPr/>
        </p:nvSpPr>
        <p:spPr>
          <a:xfrm>
            <a:off x="4716950" y="5042725"/>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TASK BATCHING</a:t>
            </a:r>
            <a:endParaRPr lang="en-US" sz="924" dirty="0">
              <a:latin typeface="Helvetica" panose="020B0604020202020204" pitchFamily="34" charset="0"/>
              <a:cs typeface="Helvetica" panose="020B0604020202020204" pitchFamily="34" charset="0"/>
            </a:endParaRPr>
          </a:p>
        </p:txBody>
      </p:sp>
      <p:sp>
        <p:nvSpPr>
          <p:cNvPr id="63" name="Text 55"/>
          <p:cNvSpPr/>
          <p:nvPr/>
        </p:nvSpPr>
        <p:spPr>
          <a:xfrm>
            <a:off x="4716950" y="5237797"/>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Batch Tasks Into One Message</a:t>
            </a:r>
            <a:endParaRPr lang="en-US" sz="1351" dirty="0">
              <a:latin typeface="Helvetica" panose="020B0604020202020204" pitchFamily="34" charset="0"/>
              <a:cs typeface="Helvetica" panose="020B0604020202020204" pitchFamily="34" charset="0"/>
            </a:endParaRPr>
          </a:p>
        </p:txBody>
      </p:sp>
      <p:sp>
        <p:nvSpPr>
          <p:cNvPr id="64" name="Text 56"/>
          <p:cNvSpPr/>
          <p:nvPr/>
        </p:nvSpPr>
        <p:spPr>
          <a:xfrm>
            <a:off x="4716950" y="569874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3 separate prompts = 3 full context reloads. 1 prompt with 3 tasks = 1 reload only.</a:t>
            </a:r>
            <a:endParaRPr lang="en-US" sz="1422" dirty="0">
              <a:latin typeface="Helvetica" panose="020B0604020202020204" pitchFamily="34" charset="0"/>
              <a:cs typeface="Helvetica" panose="020B0604020202020204" pitchFamily="34" charset="0"/>
            </a:endParaRPr>
          </a:p>
        </p:txBody>
      </p:sp>
      <p:sp>
        <p:nvSpPr>
          <p:cNvPr id="65" name="Shape 57"/>
          <p:cNvSpPr/>
          <p:nvPr/>
        </p:nvSpPr>
        <p:spPr>
          <a:xfrm>
            <a:off x="4716950" y="6395224"/>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6" name="Text 58"/>
          <p:cNvSpPr/>
          <p:nvPr/>
        </p:nvSpPr>
        <p:spPr>
          <a:xfrm>
            <a:off x="4716950" y="6382219"/>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3× more efficient</a:t>
            </a:r>
            <a:endParaRPr lang="en-US" sz="924" dirty="0">
              <a:latin typeface="Helvetica" panose="020B0604020202020204" pitchFamily="34" charset="0"/>
              <a:cs typeface="Helvetica" panose="020B0604020202020204" pitchFamily="34" charset="0"/>
            </a:endParaRPr>
          </a:p>
        </p:txBody>
      </p:sp>
      <p:sp>
        <p:nvSpPr>
          <p:cNvPr id="67" name="Shape 59"/>
          <p:cNvSpPr/>
          <p:nvPr/>
        </p:nvSpPr>
        <p:spPr>
          <a:xfrm>
            <a:off x="8715926" y="4431499"/>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68" name="Shape 60"/>
          <p:cNvSpPr/>
          <p:nvPr/>
        </p:nvSpPr>
        <p:spPr>
          <a:xfrm>
            <a:off x="8715925" y="4431499"/>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9" name="Text 61"/>
          <p:cNvSpPr/>
          <p:nvPr/>
        </p:nvSpPr>
        <p:spPr>
          <a:xfrm>
            <a:off x="8845973" y="4496523"/>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7</a:t>
            </a:r>
            <a:endParaRPr lang="en-US" sz="2844" dirty="0">
              <a:latin typeface="Helvetica" panose="020B0604020202020204" pitchFamily="34" charset="0"/>
              <a:cs typeface="Helvetica" panose="020B0604020202020204" pitchFamily="34" charset="0"/>
            </a:endParaRPr>
          </a:p>
        </p:txBody>
      </p:sp>
      <p:pic>
        <p:nvPicPr>
          <p:cNvPr id="70" name="Image 6" descr="preencoded.png"/>
          <p:cNvPicPr>
            <a:picLocks noChangeAspect="1"/>
          </p:cNvPicPr>
          <p:nvPr/>
        </p:nvPicPr>
        <p:blipFill>
          <a:blip r:embed="rId9"/>
          <a:stretch>
            <a:fillRect/>
          </a:stretch>
        </p:blipFill>
        <p:spPr>
          <a:xfrm>
            <a:off x="12103676" y="4509528"/>
            <a:ext cx="416154" cy="416154"/>
          </a:xfrm>
          <a:prstGeom prst="rect">
            <a:avLst/>
          </a:prstGeom>
        </p:spPr>
      </p:pic>
      <p:sp>
        <p:nvSpPr>
          <p:cNvPr id="71" name="Text 62"/>
          <p:cNvSpPr/>
          <p:nvPr/>
        </p:nvSpPr>
        <p:spPr>
          <a:xfrm>
            <a:off x="8845974" y="5042725"/>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EDIT FLOW</a:t>
            </a:r>
            <a:endParaRPr lang="en-US" sz="924" dirty="0">
              <a:latin typeface="Helvetica" panose="020B0604020202020204" pitchFamily="34" charset="0"/>
              <a:cs typeface="Helvetica" panose="020B0604020202020204" pitchFamily="34" charset="0"/>
            </a:endParaRPr>
          </a:p>
        </p:txBody>
      </p:sp>
      <p:sp>
        <p:nvSpPr>
          <p:cNvPr id="72" name="Text 63"/>
          <p:cNvSpPr/>
          <p:nvPr/>
        </p:nvSpPr>
        <p:spPr>
          <a:xfrm>
            <a:off x="8845974" y="5237797"/>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Edit, Don't Reply</a:t>
            </a:r>
            <a:endParaRPr lang="en-US" sz="1351" dirty="0">
              <a:latin typeface="Helvetica" panose="020B0604020202020204" pitchFamily="34" charset="0"/>
              <a:cs typeface="Helvetica" panose="020B0604020202020204" pitchFamily="34" charset="0"/>
            </a:endParaRPr>
          </a:p>
        </p:txBody>
      </p:sp>
      <p:sp>
        <p:nvSpPr>
          <p:cNvPr id="73" name="Text 64"/>
          <p:cNvSpPr/>
          <p:nvPr/>
        </p:nvSpPr>
        <p:spPr>
          <a:xfrm>
            <a:off x="8845974" y="5707776"/>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Click Edit and regenerate, replaces old exchange. Stacking 3 follow-ups balloons context fast.</a:t>
            </a:r>
            <a:endParaRPr lang="en-US" sz="1422" dirty="0">
              <a:latin typeface="Helvetica" panose="020B0604020202020204" pitchFamily="34" charset="0"/>
              <a:cs typeface="Helvetica" panose="020B0604020202020204" pitchFamily="34" charset="0"/>
            </a:endParaRPr>
          </a:p>
        </p:txBody>
      </p:sp>
      <p:sp>
        <p:nvSpPr>
          <p:cNvPr id="74" name="Shape 65"/>
          <p:cNvSpPr/>
          <p:nvPr/>
        </p:nvSpPr>
        <p:spPr>
          <a:xfrm>
            <a:off x="8845974" y="6395224"/>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5" name="Text 66"/>
          <p:cNvSpPr/>
          <p:nvPr/>
        </p:nvSpPr>
        <p:spPr>
          <a:xfrm>
            <a:off x="8845974" y="6382219"/>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Editing saves context</a:t>
            </a:r>
            <a:endParaRPr lang="en-US" sz="924" dirty="0">
              <a:latin typeface="Helvetica" panose="020B0604020202020204" pitchFamily="34" charset="0"/>
              <a:cs typeface="Helvetica" panose="020B0604020202020204" pitchFamily="34" charset="0"/>
            </a:endParaRPr>
          </a:p>
        </p:txBody>
      </p:sp>
      <p:sp>
        <p:nvSpPr>
          <p:cNvPr id="76" name="Shape 67"/>
          <p:cNvSpPr/>
          <p:nvPr/>
        </p:nvSpPr>
        <p:spPr>
          <a:xfrm>
            <a:off x="12844950" y="4431499"/>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77" name="Shape 68"/>
          <p:cNvSpPr/>
          <p:nvPr/>
        </p:nvSpPr>
        <p:spPr>
          <a:xfrm>
            <a:off x="12844949" y="4431499"/>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8" name="Text 69"/>
          <p:cNvSpPr/>
          <p:nvPr/>
        </p:nvSpPr>
        <p:spPr>
          <a:xfrm>
            <a:off x="12974997" y="4496523"/>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8</a:t>
            </a:r>
            <a:endParaRPr lang="en-US" sz="2844" dirty="0">
              <a:latin typeface="Helvetica" panose="020B0604020202020204" pitchFamily="34" charset="0"/>
              <a:cs typeface="Helvetica" panose="020B0604020202020204" pitchFamily="34" charset="0"/>
            </a:endParaRPr>
          </a:p>
        </p:txBody>
      </p:sp>
      <p:pic>
        <p:nvPicPr>
          <p:cNvPr id="79" name="Image 7" descr="preencoded.png"/>
          <p:cNvPicPr>
            <a:picLocks noChangeAspect="1"/>
          </p:cNvPicPr>
          <p:nvPr/>
        </p:nvPicPr>
        <p:blipFill>
          <a:blip r:embed="rId10"/>
          <a:stretch>
            <a:fillRect/>
          </a:stretch>
        </p:blipFill>
        <p:spPr>
          <a:xfrm>
            <a:off x="16232700" y="4509528"/>
            <a:ext cx="416154" cy="416154"/>
          </a:xfrm>
          <a:prstGeom prst="rect">
            <a:avLst/>
          </a:prstGeom>
        </p:spPr>
      </p:pic>
      <p:sp>
        <p:nvSpPr>
          <p:cNvPr id="80" name="Text 70"/>
          <p:cNvSpPr/>
          <p:nvPr/>
        </p:nvSpPr>
        <p:spPr>
          <a:xfrm>
            <a:off x="12974998" y="5042725"/>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PRECISION</a:t>
            </a:r>
            <a:endParaRPr lang="en-US" sz="924" dirty="0">
              <a:latin typeface="Helvetica" panose="020B0604020202020204" pitchFamily="34" charset="0"/>
              <a:cs typeface="Helvetica" panose="020B0604020202020204" pitchFamily="34" charset="0"/>
            </a:endParaRPr>
          </a:p>
        </p:txBody>
      </p:sp>
      <p:sp>
        <p:nvSpPr>
          <p:cNvPr id="81" name="Text 71"/>
          <p:cNvSpPr/>
          <p:nvPr/>
        </p:nvSpPr>
        <p:spPr>
          <a:xfrm>
            <a:off x="12974998" y="5237797"/>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Target Sections, Not Full Redos</a:t>
            </a:r>
            <a:endParaRPr lang="en-US" sz="1351" dirty="0">
              <a:latin typeface="Helvetica" panose="020B0604020202020204" pitchFamily="34" charset="0"/>
              <a:cs typeface="Helvetica" panose="020B0604020202020204" pitchFamily="34" charset="0"/>
            </a:endParaRPr>
          </a:p>
        </p:txBody>
      </p:sp>
      <p:sp>
        <p:nvSpPr>
          <p:cNvPr id="82" name="Text 72"/>
          <p:cNvSpPr/>
          <p:nvPr/>
        </p:nvSpPr>
        <p:spPr>
          <a:xfrm>
            <a:off x="12974998" y="5707776"/>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Section wrong? Say "only redo section 3." Add: "No commentary. Just the output."</a:t>
            </a:r>
            <a:endParaRPr lang="en-US" sz="1422" dirty="0">
              <a:latin typeface="Helvetica" panose="020B0604020202020204" pitchFamily="34" charset="0"/>
              <a:cs typeface="Helvetica" panose="020B0604020202020204" pitchFamily="34" charset="0"/>
            </a:endParaRPr>
          </a:p>
        </p:txBody>
      </p:sp>
      <p:sp>
        <p:nvSpPr>
          <p:cNvPr id="83" name="Shape 73"/>
          <p:cNvSpPr/>
          <p:nvPr/>
        </p:nvSpPr>
        <p:spPr>
          <a:xfrm>
            <a:off x="12974998" y="6395224"/>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4" name="Text 74"/>
          <p:cNvSpPr/>
          <p:nvPr/>
        </p:nvSpPr>
        <p:spPr>
          <a:xfrm>
            <a:off x="12974998" y="6382219"/>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Surgical edits win</a:t>
            </a:r>
            <a:endParaRPr lang="en-US" sz="924" dirty="0">
              <a:latin typeface="Helvetica" panose="020B0604020202020204" pitchFamily="34" charset="0"/>
              <a:cs typeface="Helvetica" panose="020B0604020202020204" pitchFamily="34" charset="0"/>
            </a:endParaRPr>
          </a:p>
        </p:txBody>
      </p:sp>
      <p:sp>
        <p:nvSpPr>
          <p:cNvPr id="85" name="Shape 75"/>
          <p:cNvSpPr/>
          <p:nvPr/>
        </p:nvSpPr>
        <p:spPr>
          <a:xfrm>
            <a:off x="457878" y="710225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86" name="Shape 76"/>
          <p:cNvSpPr/>
          <p:nvPr/>
        </p:nvSpPr>
        <p:spPr>
          <a:xfrm>
            <a:off x="457877" y="7102250"/>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7" name="Text 77"/>
          <p:cNvSpPr/>
          <p:nvPr/>
        </p:nvSpPr>
        <p:spPr>
          <a:xfrm>
            <a:off x="587925" y="7167274"/>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9</a:t>
            </a:r>
            <a:endParaRPr lang="en-US" sz="2844" dirty="0">
              <a:latin typeface="Helvetica" panose="020B0604020202020204" pitchFamily="34" charset="0"/>
              <a:cs typeface="Helvetica" panose="020B0604020202020204" pitchFamily="34" charset="0"/>
            </a:endParaRPr>
          </a:p>
        </p:txBody>
      </p:sp>
      <p:pic>
        <p:nvPicPr>
          <p:cNvPr id="88" name="Image 8" descr="preencoded.png"/>
          <p:cNvPicPr>
            <a:picLocks noChangeAspect="1"/>
          </p:cNvPicPr>
          <p:nvPr/>
        </p:nvPicPr>
        <p:blipFill>
          <a:blip r:embed="rId11"/>
          <a:stretch>
            <a:fillRect/>
          </a:stretch>
        </p:blipFill>
        <p:spPr>
          <a:xfrm>
            <a:off x="3845628" y="7180279"/>
            <a:ext cx="416154" cy="416154"/>
          </a:xfrm>
          <a:prstGeom prst="rect">
            <a:avLst/>
          </a:prstGeom>
        </p:spPr>
      </p:pic>
      <p:sp>
        <p:nvSpPr>
          <p:cNvPr id="89" name="Text 78"/>
          <p:cNvSpPr/>
          <p:nvPr/>
        </p:nvSpPr>
        <p:spPr>
          <a:xfrm>
            <a:off x="587926" y="771347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SESSION MANAGEMENT</a:t>
            </a:r>
            <a:endParaRPr lang="en-US" sz="924" dirty="0">
              <a:latin typeface="Helvetica" panose="020B0604020202020204" pitchFamily="34" charset="0"/>
              <a:cs typeface="Helvetica" panose="020B0604020202020204" pitchFamily="34" charset="0"/>
            </a:endParaRPr>
          </a:p>
        </p:txBody>
      </p:sp>
      <p:sp>
        <p:nvSpPr>
          <p:cNvPr id="90" name="Text 79"/>
          <p:cNvSpPr/>
          <p:nvPr/>
        </p:nvSpPr>
        <p:spPr>
          <a:xfrm>
            <a:off x="587926" y="790854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Summarize &amp; Start Fresh Every 15–20 Messages</a:t>
            </a:r>
            <a:endParaRPr lang="en-US" sz="1351" dirty="0">
              <a:latin typeface="Helvetica" panose="020B0604020202020204" pitchFamily="34" charset="0"/>
              <a:cs typeface="Helvetica" panose="020B0604020202020204" pitchFamily="34" charset="0"/>
            </a:endParaRPr>
          </a:p>
        </p:txBody>
      </p:sp>
      <p:sp>
        <p:nvSpPr>
          <p:cNvPr id="91" name="Text 80"/>
          <p:cNvSpPr/>
          <p:nvPr/>
        </p:nvSpPr>
        <p:spPr>
          <a:xfrm>
            <a:off x="587926" y="837852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20 msgs ≈ 105K tokens. 30 msgs ≈ 232K. Summarize → new chat → paste.</a:t>
            </a:r>
            <a:endParaRPr lang="en-US" sz="1422" dirty="0">
              <a:latin typeface="Helvetica" panose="020B0604020202020204" pitchFamily="34" charset="0"/>
              <a:cs typeface="Helvetica" panose="020B0604020202020204" pitchFamily="34" charset="0"/>
            </a:endParaRPr>
          </a:p>
        </p:txBody>
      </p:sp>
      <p:sp>
        <p:nvSpPr>
          <p:cNvPr id="92" name="Shape 81"/>
          <p:cNvSpPr/>
          <p:nvPr/>
        </p:nvSpPr>
        <p:spPr>
          <a:xfrm>
            <a:off x="587926" y="9065975"/>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3" name="Text 82"/>
          <p:cNvSpPr/>
          <p:nvPr/>
        </p:nvSpPr>
        <p:spPr>
          <a:xfrm>
            <a:off x="587926" y="905297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20 msgs = 105K tokens</a:t>
            </a:r>
            <a:endParaRPr lang="en-US" sz="924" dirty="0">
              <a:latin typeface="Helvetica" panose="020B0604020202020204" pitchFamily="34" charset="0"/>
              <a:cs typeface="Helvetica" panose="020B0604020202020204" pitchFamily="34" charset="0"/>
            </a:endParaRPr>
          </a:p>
        </p:txBody>
      </p:sp>
      <p:sp>
        <p:nvSpPr>
          <p:cNvPr id="94" name="Shape 83"/>
          <p:cNvSpPr/>
          <p:nvPr/>
        </p:nvSpPr>
        <p:spPr>
          <a:xfrm>
            <a:off x="4586902" y="710225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95" name="Shape 84"/>
          <p:cNvSpPr/>
          <p:nvPr/>
        </p:nvSpPr>
        <p:spPr>
          <a:xfrm>
            <a:off x="4586901" y="7102250"/>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6" name="Text 85"/>
          <p:cNvSpPr/>
          <p:nvPr/>
        </p:nvSpPr>
        <p:spPr>
          <a:xfrm>
            <a:off x="4716949" y="7167274"/>
            <a:ext cx="676250" cy="546202"/>
          </a:xfrm>
          <a:prstGeom prst="rect">
            <a:avLst/>
          </a:prstGeom>
          <a:noFill/>
          <a:ln/>
        </p:spPr>
        <p:txBody>
          <a:bodyPr wrap="square" lIns="0" tIns="0" rIns="0" bIns="0" rtlCol="0" anchor="ctr"/>
          <a:lstStyle/>
          <a:p>
            <a:r>
              <a:rPr lang="en-US" sz="2276" b="1" dirty="0">
                <a:solidFill>
                  <a:srgbClr val="C49A6C"/>
                </a:solidFill>
                <a:latin typeface="Helvetica" panose="020B0604020202020204" pitchFamily="34" charset="0"/>
                <a:ea typeface="Georgia" pitchFamily="34" charset="-122"/>
                <a:cs typeface="Helvetica" panose="020B0604020202020204" pitchFamily="34" charset="0"/>
              </a:rPr>
              <a:t>10</a:t>
            </a:r>
            <a:endParaRPr lang="en-US" sz="2276" dirty="0">
              <a:latin typeface="Helvetica" panose="020B0604020202020204" pitchFamily="34" charset="0"/>
              <a:cs typeface="Helvetica" panose="020B0604020202020204" pitchFamily="34" charset="0"/>
            </a:endParaRPr>
          </a:p>
        </p:txBody>
      </p:sp>
      <p:pic>
        <p:nvPicPr>
          <p:cNvPr id="97" name="Image 9" descr="preencoded.png"/>
          <p:cNvPicPr>
            <a:picLocks noChangeAspect="1"/>
          </p:cNvPicPr>
          <p:nvPr/>
        </p:nvPicPr>
        <p:blipFill>
          <a:blip r:embed="rId12"/>
          <a:stretch>
            <a:fillRect/>
          </a:stretch>
        </p:blipFill>
        <p:spPr>
          <a:xfrm>
            <a:off x="7974652" y="7180279"/>
            <a:ext cx="416154" cy="416154"/>
          </a:xfrm>
          <a:prstGeom prst="rect">
            <a:avLst/>
          </a:prstGeom>
        </p:spPr>
      </p:pic>
      <p:sp>
        <p:nvSpPr>
          <p:cNvPr id="98" name="Text 86"/>
          <p:cNvSpPr/>
          <p:nvPr/>
        </p:nvSpPr>
        <p:spPr>
          <a:xfrm>
            <a:off x="4716950" y="771347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CHAT HYGIENE</a:t>
            </a:r>
            <a:endParaRPr lang="en-US" sz="924" dirty="0">
              <a:latin typeface="Helvetica" panose="020B0604020202020204" pitchFamily="34" charset="0"/>
              <a:cs typeface="Helvetica" panose="020B0604020202020204" pitchFamily="34" charset="0"/>
            </a:endParaRPr>
          </a:p>
        </p:txBody>
      </p:sp>
      <p:sp>
        <p:nvSpPr>
          <p:cNvPr id="99" name="Text 87"/>
          <p:cNvSpPr/>
          <p:nvPr/>
        </p:nvSpPr>
        <p:spPr>
          <a:xfrm>
            <a:off x="4716950" y="790854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New Topic = New Chat</a:t>
            </a:r>
            <a:endParaRPr lang="en-US" sz="1351" dirty="0">
              <a:latin typeface="Helvetica" panose="020B0604020202020204" pitchFamily="34" charset="0"/>
              <a:cs typeface="Helvetica" panose="020B0604020202020204" pitchFamily="34" charset="0"/>
            </a:endParaRPr>
          </a:p>
        </p:txBody>
      </p:sp>
      <p:sp>
        <p:nvSpPr>
          <p:cNvPr id="100" name="Text 88"/>
          <p:cNvSpPr/>
          <p:nvPr/>
        </p:nvSpPr>
        <p:spPr>
          <a:xfrm>
            <a:off x="4716950" y="8369496"/>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Old messages are dead weight. Claude re-reads first task while you're on the last step.</a:t>
            </a:r>
            <a:endParaRPr lang="en-US" sz="1422" dirty="0">
              <a:latin typeface="Helvetica" panose="020B0604020202020204" pitchFamily="34" charset="0"/>
              <a:cs typeface="Helvetica" panose="020B0604020202020204" pitchFamily="34" charset="0"/>
            </a:endParaRPr>
          </a:p>
        </p:txBody>
      </p:sp>
      <p:sp>
        <p:nvSpPr>
          <p:cNvPr id="101" name="Shape 89"/>
          <p:cNvSpPr/>
          <p:nvPr/>
        </p:nvSpPr>
        <p:spPr>
          <a:xfrm>
            <a:off x="8715926" y="710225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02" name="Shape 90"/>
          <p:cNvSpPr/>
          <p:nvPr/>
        </p:nvSpPr>
        <p:spPr>
          <a:xfrm>
            <a:off x="8715925" y="7102250"/>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03" name="Text 91"/>
          <p:cNvSpPr/>
          <p:nvPr/>
        </p:nvSpPr>
        <p:spPr>
          <a:xfrm>
            <a:off x="8845973" y="7167274"/>
            <a:ext cx="676250" cy="546202"/>
          </a:xfrm>
          <a:prstGeom prst="rect">
            <a:avLst/>
          </a:prstGeom>
          <a:noFill/>
          <a:ln/>
        </p:spPr>
        <p:txBody>
          <a:bodyPr wrap="square" lIns="0" tIns="0" rIns="0" bIns="0" rtlCol="0" anchor="ctr"/>
          <a:lstStyle/>
          <a:p>
            <a:r>
              <a:rPr lang="en-US" sz="2276" b="1" dirty="0">
                <a:solidFill>
                  <a:srgbClr val="C49A6C"/>
                </a:solidFill>
                <a:latin typeface="Helvetica" panose="020B0604020202020204" pitchFamily="34" charset="0"/>
                <a:ea typeface="Georgia" pitchFamily="34" charset="-122"/>
                <a:cs typeface="Helvetica" panose="020B0604020202020204" pitchFamily="34" charset="0"/>
              </a:rPr>
              <a:t>11</a:t>
            </a:r>
            <a:endParaRPr lang="en-US" sz="2276" dirty="0">
              <a:latin typeface="Helvetica" panose="020B0604020202020204" pitchFamily="34" charset="0"/>
              <a:cs typeface="Helvetica" panose="020B0604020202020204" pitchFamily="34" charset="0"/>
            </a:endParaRPr>
          </a:p>
        </p:txBody>
      </p:sp>
      <p:pic>
        <p:nvPicPr>
          <p:cNvPr id="104" name="Image 10" descr="preencoded.png"/>
          <p:cNvPicPr>
            <a:picLocks noChangeAspect="1"/>
          </p:cNvPicPr>
          <p:nvPr/>
        </p:nvPicPr>
        <p:blipFill>
          <a:blip r:embed="rId13"/>
          <a:stretch>
            <a:fillRect/>
          </a:stretch>
        </p:blipFill>
        <p:spPr>
          <a:xfrm>
            <a:off x="12103676" y="7180279"/>
            <a:ext cx="416154" cy="416154"/>
          </a:xfrm>
          <a:prstGeom prst="rect">
            <a:avLst/>
          </a:prstGeom>
        </p:spPr>
      </p:pic>
      <p:sp>
        <p:nvSpPr>
          <p:cNvPr id="105" name="Text 92"/>
          <p:cNvSpPr/>
          <p:nvPr/>
        </p:nvSpPr>
        <p:spPr>
          <a:xfrm>
            <a:off x="8845974" y="771347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PREFERENCES</a:t>
            </a:r>
            <a:endParaRPr lang="en-US" sz="924" dirty="0">
              <a:latin typeface="Helvetica" panose="020B0604020202020204" pitchFamily="34" charset="0"/>
              <a:cs typeface="Helvetica" panose="020B0604020202020204" pitchFamily="34" charset="0"/>
            </a:endParaRPr>
          </a:p>
        </p:txBody>
      </p:sp>
      <p:sp>
        <p:nvSpPr>
          <p:cNvPr id="106" name="Text 93"/>
          <p:cNvSpPr/>
          <p:nvPr/>
        </p:nvSpPr>
        <p:spPr>
          <a:xfrm>
            <a:off x="8845974" y="790854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Set Up Preferences &amp; Styles</a:t>
            </a:r>
            <a:endParaRPr lang="en-US" sz="1351" dirty="0">
              <a:latin typeface="Helvetica" panose="020B0604020202020204" pitchFamily="34" charset="0"/>
              <a:cs typeface="Helvetica" panose="020B0604020202020204" pitchFamily="34" charset="0"/>
            </a:endParaRPr>
          </a:p>
        </p:txBody>
      </p:sp>
      <p:sp>
        <p:nvSpPr>
          <p:cNvPr id="107" name="Text 94"/>
          <p:cNvSpPr/>
          <p:nvPr/>
        </p:nvSpPr>
        <p:spPr>
          <a:xfrm>
            <a:off x="8845974" y="837852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Personal Preferences, Custom Style removes 3–5 setup messages per chat. One-time setup.</a:t>
            </a:r>
            <a:endParaRPr lang="en-US" sz="1422" dirty="0">
              <a:latin typeface="Helvetica" panose="020B0604020202020204" pitchFamily="34" charset="0"/>
              <a:cs typeface="Helvetica" panose="020B0604020202020204" pitchFamily="34" charset="0"/>
            </a:endParaRPr>
          </a:p>
        </p:txBody>
      </p:sp>
      <p:sp>
        <p:nvSpPr>
          <p:cNvPr id="108" name="Shape 95"/>
          <p:cNvSpPr/>
          <p:nvPr/>
        </p:nvSpPr>
        <p:spPr>
          <a:xfrm>
            <a:off x="8845974" y="9065975"/>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09" name="Text 96"/>
          <p:cNvSpPr/>
          <p:nvPr/>
        </p:nvSpPr>
        <p:spPr>
          <a:xfrm>
            <a:off x="8845974" y="905297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Saves 3–5 msgs/chat</a:t>
            </a:r>
            <a:endParaRPr lang="en-US" sz="924" dirty="0">
              <a:latin typeface="Helvetica" panose="020B0604020202020204" pitchFamily="34" charset="0"/>
              <a:cs typeface="Helvetica" panose="020B0604020202020204" pitchFamily="34" charset="0"/>
            </a:endParaRPr>
          </a:p>
        </p:txBody>
      </p:sp>
      <p:sp>
        <p:nvSpPr>
          <p:cNvPr id="110" name="Shape 97"/>
          <p:cNvSpPr/>
          <p:nvPr/>
        </p:nvSpPr>
        <p:spPr>
          <a:xfrm>
            <a:off x="12844950" y="710225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11" name="Shape 98"/>
          <p:cNvSpPr/>
          <p:nvPr/>
        </p:nvSpPr>
        <p:spPr>
          <a:xfrm>
            <a:off x="12844949" y="7102250"/>
            <a:ext cx="78029" cy="2236826"/>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2" name="Text 99"/>
          <p:cNvSpPr/>
          <p:nvPr/>
        </p:nvSpPr>
        <p:spPr>
          <a:xfrm>
            <a:off x="12974997" y="7167274"/>
            <a:ext cx="676250" cy="546202"/>
          </a:xfrm>
          <a:prstGeom prst="rect">
            <a:avLst/>
          </a:prstGeom>
          <a:noFill/>
          <a:ln/>
        </p:spPr>
        <p:txBody>
          <a:bodyPr wrap="square" lIns="0" tIns="0" rIns="0" bIns="0" rtlCol="0" anchor="ctr"/>
          <a:lstStyle/>
          <a:p>
            <a:r>
              <a:rPr lang="en-US" sz="2276" b="1" dirty="0">
                <a:solidFill>
                  <a:srgbClr val="C49A6C"/>
                </a:solidFill>
                <a:latin typeface="Helvetica" panose="020B0604020202020204" pitchFamily="34" charset="0"/>
                <a:ea typeface="Georgia" pitchFamily="34" charset="-122"/>
                <a:cs typeface="Helvetica" panose="020B0604020202020204" pitchFamily="34" charset="0"/>
              </a:rPr>
              <a:t>12</a:t>
            </a:r>
            <a:endParaRPr lang="en-US" sz="2276" dirty="0">
              <a:latin typeface="Helvetica" panose="020B0604020202020204" pitchFamily="34" charset="0"/>
              <a:cs typeface="Helvetica" panose="020B0604020202020204" pitchFamily="34" charset="0"/>
            </a:endParaRPr>
          </a:p>
        </p:txBody>
      </p:sp>
      <p:pic>
        <p:nvPicPr>
          <p:cNvPr id="113" name="Image 11" descr="preencoded.png"/>
          <p:cNvPicPr>
            <a:picLocks noChangeAspect="1"/>
          </p:cNvPicPr>
          <p:nvPr/>
        </p:nvPicPr>
        <p:blipFill>
          <a:blip r:embed="rId14"/>
          <a:stretch>
            <a:fillRect/>
          </a:stretch>
        </p:blipFill>
        <p:spPr>
          <a:xfrm>
            <a:off x="16232700" y="7180279"/>
            <a:ext cx="416154" cy="416154"/>
          </a:xfrm>
          <a:prstGeom prst="rect">
            <a:avLst/>
          </a:prstGeom>
        </p:spPr>
      </p:pic>
      <p:sp>
        <p:nvSpPr>
          <p:cNvPr id="114" name="Text 100"/>
          <p:cNvSpPr/>
          <p:nvPr/>
        </p:nvSpPr>
        <p:spPr>
          <a:xfrm>
            <a:off x="12974998" y="771347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FILE CACHING</a:t>
            </a:r>
            <a:endParaRPr lang="en-US" sz="924" dirty="0">
              <a:latin typeface="Helvetica" panose="020B0604020202020204" pitchFamily="34" charset="0"/>
              <a:cs typeface="Helvetica" panose="020B0604020202020204" pitchFamily="34" charset="0"/>
            </a:endParaRPr>
          </a:p>
        </p:txBody>
      </p:sp>
      <p:sp>
        <p:nvSpPr>
          <p:cNvPr id="115" name="Text 101"/>
          <p:cNvSpPr/>
          <p:nvPr/>
        </p:nvSpPr>
        <p:spPr>
          <a:xfrm>
            <a:off x="12974998" y="790854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Projects for Recurring Files</a:t>
            </a:r>
            <a:endParaRPr lang="en-US" sz="1351" dirty="0">
              <a:latin typeface="Helvetica" panose="020B0604020202020204" pitchFamily="34" charset="0"/>
              <a:cs typeface="Helvetica" panose="020B0604020202020204" pitchFamily="34" charset="0"/>
            </a:endParaRPr>
          </a:p>
        </p:txBody>
      </p:sp>
      <p:sp>
        <p:nvSpPr>
          <p:cNvPr id="116" name="Text 102"/>
          <p:cNvSpPr/>
          <p:nvPr/>
        </p:nvSpPr>
        <p:spPr>
          <a:xfrm>
            <a:off x="12974998" y="837852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Upload once, cached forever. Every new chat references it without re-reading the file.</a:t>
            </a:r>
            <a:endParaRPr lang="en-US" sz="1422" dirty="0">
              <a:latin typeface="Helvetica" panose="020B0604020202020204" pitchFamily="34" charset="0"/>
              <a:cs typeface="Helvetica" panose="020B0604020202020204" pitchFamily="34" charset="0"/>
            </a:endParaRPr>
          </a:p>
        </p:txBody>
      </p:sp>
      <p:sp>
        <p:nvSpPr>
          <p:cNvPr id="117" name="Shape 103"/>
          <p:cNvSpPr/>
          <p:nvPr/>
        </p:nvSpPr>
        <p:spPr>
          <a:xfrm>
            <a:off x="12974998" y="9065975"/>
            <a:ext cx="3712870" cy="208077"/>
          </a:xfrm>
          <a:prstGeom prst="rect">
            <a:avLst/>
          </a:prstGeom>
          <a:solidFill>
            <a:srgbClr val="C49A6C"/>
          </a:solidFill>
          <a:ln w="12700">
            <a:solidFill>
              <a:srgbClr val="C49A6C"/>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8" name="Text 104"/>
          <p:cNvSpPr/>
          <p:nvPr/>
        </p:nvSpPr>
        <p:spPr>
          <a:xfrm>
            <a:off x="12974998" y="905297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Upload once → reuse</a:t>
            </a:r>
            <a:endParaRPr lang="en-US" sz="924" dirty="0">
              <a:latin typeface="Helvetica" panose="020B0604020202020204" pitchFamily="34" charset="0"/>
              <a:cs typeface="Helvetica" panose="020B0604020202020204" pitchFamily="34" charset="0"/>
            </a:endParaRPr>
          </a:p>
        </p:txBody>
      </p:sp>
      <p:sp>
        <p:nvSpPr>
          <p:cNvPr id="119" name="Shape 105"/>
          <p:cNvSpPr/>
          <p:nvPr/>
        </p:nvSpPr>
        <p:spPr>
          <a:xfrm>
            <a:off x="457877" y="9410322"/>
            <a:ext cx="16516096" cy="319643"/>
          </a:xfrm>
          <a:prstGeom prst="rect">
            <a:avLst/>
          </a:prstGeom>
          <a:solidFill>
            <a:srgbClr val="F0E6D6"/>
          </a:solidFill>
          <a:ln w="9525">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0" name="Text 106"/>
          <p:cNvSpPr/>
          <p:nvPr/>
        </p:nvSpPr>
        <p:spPr>
          <a:xfrm>
            <a:off x="652949" y="9326817"/>
            <a:ext cx="16125952" cy="494182"/>
          </a:xfrm>
          <a:prstGeom prst="rect">
            <a:avLst/>
          </a:prstGeom>
          <a:noFill/>
          <a:ln/>
        </p:spPr>
        <p:txBody>
          <a:bodyPr wrap="square" lIns="0" tIns="0" rIns="0" bIns="0" rtlCol="0" anchor="ctr"/>
          <a:lstStyle/>
          <a:p>
            <a:r>
              <a:rPr lang="en-US" sz="1209" b="1" dirty="0">
                <a:solidFill>
                  <a:srgbClr val="1A1208"/>
                </a:solidFill>
                <a:latin typeface="Helvetica" panose="020B0604020202020204" pitchFamily="34" charset="0"/>
                <a:ea typeface="Calibri" pitchFamily="34" charset="-122"/>
                <a:cs typeface="Helvetica" panose="020B0604020202020204" pitchFamily="34" charset="0"/>
              </a:rPr>
              <a:t>Key Insight: </a:t>
            </a:r>
            <a:r>
              <a:rPr lang="en-US" sz="1209" dirty="0">
                <a:solidFill>
                  <a:srgbClr val="4A3A28"/>
                </a:solidFill>
                <a:latin typeface="Helvetica" panose="020B0604020202020204" pitchFamily="34" charset="0"/>
                <a:ea typeface="Calibri" pitchFamily="34" charset="-122"/>
                <a:cs typeface="Helvetica" panose="020B0604020202020204" pitchFamily="34" charset="0"/>
              </a:rPr>
              <a:t>Combining even 4–5 of these strategies can cut your token usage by over 60%, keeping you well within free or lower-tier plans. Start with batching, model selection, and fresh chats, these alone save the most.</a:t>
            </a:r>
            <a:endParaRPr lang="en-US" sz="1209" dirty="0">
              <a:latin typeface="Helvetica" panose="020B0604020202020204" pitchFamily="34" charset="0"/>
              <a:cs typeface="Helvetica" panose="020B0604020202020204" pitchFamily="34" charset="0"/>
            </a:endParaRPr>
          </a:p>
        </p:txBody>
      </p:sp>
      <p:sp>
        <p:nvSpPr>
          <p:cNvPr id="3" name="Shape 0">
            <a:extLst>
              <a:ext uri="{FF2B5EF4-FFF2-40B4-BE49-F238E27FC236}">
                <a16:creationId xmlns:a16="http://schemas.microsoft.com/office/drawing/2014/main" id="{8CCDB7C4-69DF-DBD4-BF29-C97E13790273}"/>
              </a:ext>
            </a:extLst>
          </p:cNvPr>
          <p:cNvSpPr/>
          <p:nvPr/>
        </p:nvSpPr>
        <p:spPr>
          <a:xfrm>
            <a:off x="67733" y="0"/>
            <a:ext cx="17296384" cy="715264"/>
          </a:xfrm>
          <a:prstGeom prst="rect">
            <a:avLst/>
          </a:prstGeom>
          <a:solidFill>
            <a:srgbClr val="C96442"/>
          </a:solidFill>
          <a:ln w="12700">
            <a:solidFill>
              <a:srgbClr val="C96442"/>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1" name="Text 1">
            <a:extLst>
              <a:ext uri="{FF2B5EF4-FFF2-40B4-BE49-F238E27FC236}">
                <a16:creationId xmlns:a16="http://schemas.microsoft.com/office/drawing/2014/main" id="{67ED9AAD-B0FC-2DAC-5DE5-2169E5C32981}"/>
              </a:ext>
            </a:extLst>
          </p:cNvPr>
          <p:cNvSpPr/>
          <p:nvPr/>
        </p:nvSpPr>
        <p:spPr>
          <a:xfrm>
            <a:off x="939055" y="104039"/>
            <a:ext cx="6502400" cy="494182"/>
          </a:xfrm>
          <a:prstGeom prst="rect">
            <a:avLst/>
          </a:prstGeom>
          <a:noFill/>
          <a:ln/>
        </p:spPr>
        <p:txBody>
          <a:bodyPr wrap="square" lIns="0" tIns="0" rIns="0" bIns="0" rtlCol="0" anchor="ctr"/>
          <a:lstStyle/>
          <a:p>
            <a:r>
              <a:rPr lang="en-US" sz="2133" b="1" dirty="0">
                <a:solidFill>
                  <a:srgbClr val="FFFFFF"/>
                </a:solidFill>
                <a:latin typeface="Helvetica" panose="020B0604020202020204" pitchFamily="34" charset="0"/>
                <a:ea typeface="Georgia" pitchFamily="34" charset="-122"/>
                <a:cs typeface="Helvetica" panose="020B0604020202020204" pitchFamily="34" charset="0"/>
              </a:rPr>
              <a:t>Claude, Token &amp; Context Optimisation</a:t>
            </a:r>
            <a:endParaRPr lang="en-US" sz="2133" dirty="0">
              <a:latin typeface="Helvetica" panose="020B0604020202020204" pitchFamily="34" charset="0"/>
              <a:cs typeface="Helvetica" panose="020B0604020202020204" pitchFamily="34" charset="0"/>
            </a:endParaRPr>
          </a:p>
        </p:txBody>
      </p:sp>
      <p:sp>
        <p:nvSpPr>
          <p:cNvPr id="122" name="Text 2">
            <a:extLst>
              <a:ext uri="{FF2B5EF4-FFF2-40B4-BE49-F238E27FC236}">
                <a16:creationId xmlns:a16="http://schemas.microsoft.com/office/drawing/2014/main" id="{A4E114BE-9752-0717-212A-9E524F27904F}"/>
              </a:ext>
            </a:extLst>
          </p:cNvPr>
          <p:cNvSpPr/>
          <p:nvPr/>
        </p:nvSpPr>
        <p:spPr>
          <a:xfrm>
            <a:off x="7220373" y="104039"/>
            <a:ext cx="9818624" cy="494182"/>
          </a:xfrm>
          <a:prstGeom prst="rect">
            <a:avLst/>
          </a:prstGeom>
          <a:noFill/>
          <a:ln/>
        </p:spPr>
        <p:txBody>
          <a:bodyPr wrap="square" lIns="0" tIns="0" rIns="0" bIns="0" rtlCol="0" anchor="ctr"/>
          <a:lstStyle/>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Anthropic · Haiku / Sonnet / Opus / Fabel models</a:t>
            </a:r>
            <a:endParaRPr lang="en-US" sz="1422" dirty="0">
              <a:latin typeface="Helvetica" panose="020B0604020202020204" pitchFamily="34" charset="0"/>
              <a:cs typeface="Helvetica" panose="020B0604020202020204" pitchFamily="34" charset="0"/>
            </a:endParaRPr>
          </a:p>
        </p:txBody>
      </p:sp>
      <p:sp>
        <p:nvSpPr>
          <p:cNvPr id="124" name="Text 0">
            <a:extLst>
              <a:ext uri="{FF2B5EF4-FFF2-40B4-BE49-F238E27FC236}">
                <a16:creationId xmlns:a16="http://schemas.microsoft.com/office/drawing/2014/main" id="{318C5C03-B66C-0981-FF74-D71A724724C9}"/>
              </a:ext>
            </a:extLst>
          </p:cNvPr>
          <p:cNvSpPr/>
          <p:nvPr/>
        </p:nvSpPr>
        <p:spPr>
          <a:xfrm>
            <a:off x="376218" y="542889"/>
            <a:ext cx="12354560" cy="845312"/>
          </a:xfrm>
          <a:prstGeom prst="rect">
            <a:avLst/>
          </a:prstGeom>
          <a:noFill/>
          <a:ln/>
        </p:spPr>
        <p:txBody>
          <a:bodyPr wrap="square" lIns="0" tIns="0" rIns="0" bIns="0" rtlCol="0" anchor="ctr"/>
          <a:lstStyle/>
          <a:p>
            <a:r>
              <a:rPr lang="en-US" sz="3698" b="1" dirty="0">
                <a:solidFill>
                  <a:srgbClr val="1A1208"/>
                </a:solidFill>
                <a:latin typeface="Helvetica" panose="020B0604020202020204" pitchFamily="34" charset="0"/>
                <a:ea typeface="Georgia" pitchFamily="34" charset="-122"/>
                <a:cs typeface="Helvetica" panose="020B0604020202020204" pitchFamily="34" charset="0"/>
              </a:rPr>
              <a:t>How to Optimise Claude Tokens</a:t>
            </a:r>
            <a:endParaRPr lang="en-US" sz="3698" dirty="0">
              <a:latin typeface="Helvetica" panose="020B0604020202020204" pitchFamily="34" charset="0"/>
              <a:cs typeface="Helvetica"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2" name="Shape 0"/>
          <p:cNvSpPr/>
          <p:nvPr/>
        </p:nvSpPr>
        <p:spPr>
          <a:xfrm>
            <a:off x="67733" y="0"/>
            <a:ext cx="17296384" cy="715264"/>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pic>
        <p:nvPicPr>
          <p:cNvPr id="3" name="Image 0" descr="preencoded.png"/>
          <p:cNvPicPr>
            <a:picLocks noChangeAspect="1"/>
          </p:cNvPicPr>
          <p:nvPr/>
        </p:nvPicPr>
        <p:blipFill>
          <a:blip r:embed="rId3"/>
          <a:stretch>
            <a:fillRect/>
          </a:stretch>
        </p:blipFill>
        <p:spPr>
          <a:xfrm>
            <a:off x="392853" y="117043"/>
            <a:ext cx="455168" cy="455168"/>
          </a:xfrm>
          <a:prstGeom prst="rect">
            <a:avLst/>
          </a:prstGeom>
        </p:spPr>
      </p:pic>
      <p:sp>
        <p:nvSpPr>
          <p:cNvPr id="4" name="Text 1"/>
          <p:cNvSpPr/>
          <p:nvPr/>
        </p:nvSpPr>
        <p:spPr>
          <a:xfrm>
            <a:off x="939055" y="104039"/>
            <a:ext cx="6502400" cy="494182"/>
          </a:xfrm>
          <a:prstGeom prst="rect">
            <a:avLst/>
          </a:prstGeom>
          <a:noFill/>
          <a:ln/>
        </p:spPr>
        <p:txBody>
          <a:bodyPr wrap="square" lIns="0" tIns="0" rIns="0" bIns="0" rtlCol="0" anchor="ctr"/>
          <a:lstStyle/>
          <a:p>
            <a:r>
              <a:rPr lang="en-US" sz="2133" b="1" dirty="0">
                <a:solidFill>
                  <a:srgbClr val="FFFFFF"/>
                </a:solidFill>
                <a:latin typeface="Helvetica" panose="020B0604020202020204" pitchFamily="34" charset="0"/>
                <a:ea typeface="Georgia" pitchFamily="34" charset="-122"/>
                <a:cs typeface="Helvetica" panose="020B0604020202020204" pitchFamily="34" charset="0"/>
              </a:rPr>
              <a:t>Gemini, Token &amp; Context Optimisation</a:t>
            </a:r>
            <a:endParaRPr lang="en-US" sz="2133" dirty="0">
              <a:latin typeface="Helvetica" panose="020B0604020202020204" pitchFamily="34" charset="0"/>
              <a:cs typeface="Helvetica" panose="020B0604020202020204" pitchFamily="34" charset="0"/>
            </a:endParaRPr>
          </a:p>
        </p:txBody>
      </p:sp>
      <p:sp>
        <p:nvSpPr>
          <p:cNvPr id="5" name="Text 2"/>
          <p:cNvSpPr/>
          <p:nvPr/>
        </p:nvSpPr>
        <p:spPr>
          <a:xfrm>
            <a:off x="7220373" y="104039"/>
            <a:ext cx="9818624" cy="494182"/>
          </a:xfrm>
          <a:prstGeom prst="rect">
            <a:avLst/>
          </a:prstGeom>
          <a:noFill/>
          <a:ln/>
        </p:spPr>
        <p:txBody>
          <a:bodyPr wrap="square" lIns="0" tIns="0" rIns="0" bIns="0" rtlCol="0" anchor="ctr"/>
          <a:lstStyle/>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Google · Gemini 3.1 Pro / 3.6-Flash Lite / 3.6 Flash · up to 1M token context</a:t>
            </a:r>
            <a:endParaRPr lang="en-US" sz="1422" dirty="0">
              <a:latin typeface="Helvetica" panose="020B0604020202020204" pitchFamily="34" charset="0"/>
              <a:cs typeface="Helvetica" panose="020B0604020202020204" pitchFamily="34" charset="0"/>
            </a:endParaRPr>
          </a:p>
        </p:txBody>
      </p:sp>
      <p:sp>
        <p:nvSpPr>
          <p:cNvPr id="6" name="Text 3"/>
          <p:cNvSpPr/>
          <p:nvPr/>
        </p:nvSpPr>
        <p:spPr>
          <a:xfrm>
            <a:off x="522901" y="780288"/>
            <a:ext cx="13004800" cy="624230"/>
          </a:xfrm>
          <a:prstGeom prst="rect">
            <a:avLst/>
          </a:prstGeom>
          <a:noFill/>
          <a:ln/>
        </p:spPr>
        <p:txBody>
          <a:bodyPr wrap="square" lIns="0" tIns="0" rIns="0" bIns="0" rtlCol="0" anchor="ctr"/>
          <a:lstStyle/>
          <a:p>
            <a:r>
              <a:rPr lang="en-US" sz="3129" b="1" dirty="0">
                <a:solidFill>
                  <a:srgbClr val="1A1208"/>
                </a:solidFill>
                <a:latin typeface="Helvetica" panose="020B0604020202020204" pitchFamily="34" charset="0"/>
                <a:ea typeface="Georgia" pitchFamily="34" charset="-122"/>
                <a:cs typeface="Helvetica" panose="020B0604020202020204" pitchFamily="34" charset="0"/>
              </a:rPr>
              <a:t>How to Get Better Results from Gemini</a:t>
            </a:r>
            <a:endParaRPr lang="en-US" sz="3129" dirty="0">
              <a:latin typeface="Helvetica" panose="020B0604020202020204" pitchFamily="34" charset="0"/>
              <a:cs typeface="Helvetica" panose="020B0604020202020204" pitchFamily="34" charset="0"/>
            </a:endParaRPr>
          </a:p>
        </p:txBody>
      </p:sp>
      <p:sp>
        <p:nvSpPr>
          <p:cNvPr id="7" name="Text 4"/>
          <p:cNvSpPr/>
          <p:nvPr/>
        </p:nvSpPr>
        <p:spPr>
          <a:xfrm>
            <a:off x="589533" y="1378509"/>
            <a:ext cx="14725477" cy="260096"/>
          </a:xfrm>
          <a:prstGeom prst="rect">
            <a:avLst/>
          </a:prstGeom>
          <a:noFill/>
          <a:ln/>
        </p:spPr>
        <p:txBody>
          <a:bodyPr wrap="square" lIns="0" tIns="0" rIns="0" bIns="0" rtlCol="0" anchor="ctr"/>
          <a:lstStyle/>
          <a:p>
            <a:r>
              <a:rPr lang="en-US" sz="1422" i="1" dirty="0">
                <a:solidFill>
                  <a:srgbClr val="7A6A55"/>
                </a:solidFill>
                <a:latin typeface="Helvetica" panose="020B0604020202020204" pitchFamily="34" charset="0"/>
                <a:ea typeface="Calibri" pitchFamily="34" charset="-122"/>
                <a:cs typeface="Helvetica" panose="020B0604020202020204" pitchFamily="34" charset="0"/>
              </a:rPr>
              <a:t>Strategies to maintain response quality and avoid context degradation, even with a 1M-token window</a:t>
            </a:r>
            <a:endParaRPr lang="en-US" sz="1422" dirty="0">
              <a:latin typeface="Helvetica" panose="020B0604020202020204" pitchFamily="34" charset="0"/>
              <a:cs typeface="Helvetica" panose="020B0604020202020204" pitchFamily="34" charset="0"/>
            </a:endParaRPr>
          </a:p>
        </p:txBody>
      </p:sp>
      <p:sp>
        <p:nvSpPr>
          <p:cNvPr id="8" name="Shape 5"/>
          <p:cNvSpPr/>
          <p:nvPr/>
        </p:nvSpPr>
        <p:spPr>
          <a:xfrm>
            <a:off x="457877" y="2164848"/>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 name="Text 6"/>
          <p:cNvSpPr/>
          <p:nvPr/>
        </p:nvSpPr>
        <p:spPr>
          <a:xfrm>
            <a:off x="457877" y="2151843"/>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BEFORE YOU CHAT</a:t>
            </a:r>
            <a:endParaRPr lang="en-US" sz="996" dirty="0">
              <a:latin typeface="Helvetica" panose="020B0604020202020204" pitchFamily="34" charset="0"/>
              <a:cs typeface="Helvetica" panose="020B0604020202020204" pitchFamily="34" charset="0"/>
            </a:endParaRPr>
          </a:p>
        </p:txBody>
      </p:sp>
      <p:sp>
        <p:nvSpPr>
          <p:cNvPr id="10" name="Shape 7"/>
          <p:cNvSpPr/>
          <p:nvPr/>
        </p:nvSpPr>
        <p:spPr>
          <a:xfrm>
            <a:off x="2746722" y="2301399"/>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 name="Shape 8"/>
          <p:cNvSpPr/>
          <p:nvPr/>
        </p:nvSpPr>
        <p:spPr>
          <a:xfrm>
            <a:off x="457877" y="4947875"/>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 name="Text 9"/>
          <p:cNvSpPr/>
          <p:nvPr/>
        </p:nvSpPr>
        <p:spPr>
          <a:xfrm>
            <a:off x="457877" y="4934871"/>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DURING THE CHAT</a:t>
            </a:r>
            <a:endParaRPr lang="en-US" sz="996" dirty="0">
              <a:latin typeface="Helvetica" panose="020B0604020202020204" pitchFamily="34" charset="0"/>
              <a:cs typeface="Helvetica" panose="020B0604020202020204" pitchFamily="34" charset="0"/>
            </a:endParaRPr>
          </a:p>
        </p:txBody>
      </p:sp>
      <p:sp>
        <p:nvSpPr>
          <p:cNvPr id="13" name="Shape 10"/>
          <p:cNvSpPr/>
          <p:nvPr/>
        </p:nvSpPr>
        <p:spPr>
          <a:xfrm>
            <a:off x="2746722" y="5084426"/>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4" name="Shape 11"/>
          <p:cNvSpPr/>
          <p:nvPr/>
        </p:nvSpPr>
        <p:spPr>
          <a:xfrm>
            <a:off x="457877" y="7730903"/>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5" name="Text 12"/>
          <p:cNvSpPr/>
          <p:nvPr/>
        </p:nvSpPr>
        <p:spPr>
          <a:xfrm>
            <a:off x="457877" y="7717898"/>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AFTER THE CHAT</a:t>
            </a:r>
            <a:endParaRPr lang="en-US" sz="996" dirty="0">
              <a:latin typeface="Helvetica" panose="020B0604020202020204" pitchFamily="34" charset="0"/>
              <a:cs typeface="Helvetica" panose="020B0604020202020204" pitchFamily="34" charset="0"/>
            </a:endParaRPr>
          </a:p>
        </p:txBody>
      </p:sp>
      <p:sp>
        <p:nvSpPr>
          <p:cNvPr id="16" name="Shape 13"/>
          <p:cNvSpPr/>
          <p:nvPr/>
        </p:nvSpPr>
        <p:spPr>
          <a:xfrm>
            <a:off x="2746722" y="7867453"/>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7" name="Shape 14"/>
          <p:cNvSpPr/>
          <p:nvPr/>
        </p:nvSpPr>
        <p:spPr>
          <a:xfrm>
            <a:off x="457878" y="2502973"/>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8" name="Shape 15"/>
          <p:cNvSpPr/>
          <p:nvPr/>
        </p:nvSpPr>
        <p:spPr>
          <a:xfrm>
            <a:off x="457877" y="2502973"/>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9" name="Text 16"/>
          <p:cNvSpPr/>
          <p:nvPr/>
        </p:nvSpPr>
        <p:spPr>
          <a:xfrm>
            <a:off x="587925" y="2567997"/>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1</a:t>
            </a:r>
            <a:endParaRPr lang="en-US" sz="2844" dirty="0">
              <a:latin typeface="Helvetica" panose="020B0604020202020204" pitchFamily="34" charset="0"/>
              <a:cs typeface="Helvetica" panose="020B0604020202020204" pitchFamily="34" charset="0"/>
            </a:endParaRPr>
          </a:p>
        </p:txBody>
      </p:sp>
      <p:pic>
        <p:nvPicPr>
          <p:cNvPr id="20" name="Image 1" descr="preencoded.png"/>
          <p:cNvPicPr>
            <a:picLocks noChangeAspect="1"/>
          </p:cNvPicPr>
          <p:nvPr/>
        </p:nvPicPr>
        <p:blipFill>
          <a:blip r:embed="rId4"/>
          <a:stretch>
            <a:fillRect/>
          </a:stretch>
        </p:blipFill>
        <p:spPr>
          <a:xfrm>
            <a:off x="3845628" y="2581002"/>
            <a:ext cx="416154" cy="416154"/>
          </a:xfrm>
          <a:prstGeom prst="rect">
            <a:avLst/>
          </a:prstGeom>
        </p:spPr>
      </p:pic>
      <p:sp>
        <p:nvSpPr>
          <p:cNvPr id="21" name="Text 17"/>
          <p:cNvSpPr/>
          <p:nvPr/>
        </p:nvSpPr>
        <p:spPr>
          <a:xfrm>
            <a:off x="587926" y="3114199"/>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MODEL SELECT</a:t>
            </a:r>
            <a:endParaRPr lang="en-US" sz="924" dirty="0">
              <a:latin typeface="Helvetica" panose="020B0604020202020204" pitchFamily="34" charset="0"/>
              <a:cs typeface="Helvetica" panose="020B0604020202020204" pitchFamily="34" charset="0"/>
            </a:endParaRPr>
          </a:p>
        </p:txBody>
      </p:sp>
      <p:sp>
        <p:nvSpPr>
          <p:cNvPr id="22" name="Text 18"/>
          <p:cNvSpPr/>
          <p:nvPr/>
        </p:nvSpPr>
        <p:spPr>
          <a:xfrm>
            <a:off x="587926" y="3218959"/>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Flash vs Pro: Choose Wisely</a:t>
            </a:r>
            <a:endParaRPr lang="en-US" sz="1351" dirty="0">
              <a:latin typeface="Helvetica" panose="020B0604020202020204" pitchFamily="34" charset="0"/>
              <a:cs typeface="Helvetica" panose="020B0604020202020204" pitchFamily="34" charset="0"/>
            </a:endParaRPr>
          </a:p>
        </p:txBody>
      </p:sp>
      <p:sp>
        <p:nvSpPr>
          <p:cNvPr id="23" name="Text 19"/>
          <p:cNvSpPr/>
          <p:nvPr/>
        </p:nvSpPr>
        <p:spPr>
          <a:xfrm>
            <a:off x="587926" y="3788281"/>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Gemini 2.0 Flash is fast and cheap for summarizing, drafting, and Q&amp;A. Use Pro/Ultra only for deep multi-step reasoning tasks.</a:t>
            </a:r>
            <a:endParaRPr lang="en-US" sz="1422" dirty="0">
              <a:latin typeface="Helvetica" panose="020B0604020202020204" pitchFamily="34" charset="0"/>
              <a:cs typeface="Helvetica" panose="020B0604020202020204" pitchFamily="34" charset="0"/>
            </a:endParaRPr>
          </a:p>
        </p:txBody>
      </p:sp>
      <p:sp>
        <p:nvSpPr>
          <p:cNvPr id="24" name="Shape 20"/>
          <p:cNvSpPr/>
          <p:nvPr/>
        </p:nvSpPr>
        <p:spPr>
          <a:xfrm>
            <a:off x="587926" y="4466698"/>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5" name="Text 21"/>
          <p:cNvSpPr/>
          <p:nvPr/>
        </p:nvSpPr>
        <p:spPr>
          <a:xfrm>
            <a:off x="587926" y="4453693"/>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Flash = speed + savings</a:t>
            </a:r>
            <a:endParaRPr lang="en-US" sz="924" dirty="0">
              <a:latin typeface="Helvetica" panose="020B0604020202020204" pitchFamily="34" charset="0"/>
              <a:cs typeface="Helvetica" panose="020B0604020202020204" pitchFamily="34" charset="0"/>
            </a:endParaRPr>
          </a:p>
        </p:txBody>
      </p:sp>
      <p:sp>
        <p:nvSpPr>
          <p:cNvPr id="26" name="Shape 22"/>
          <p:cNvSpPr/>
          <p:nvPr/>
        </p:nvSpPr>
        <p:spPr>
          <a:xfrm>
            <a:off x="4586902" y="2502973"/>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27" name="Shape 23"/>
          <p:cNvSpPr/>
          <p:nvPr/>
        </p:nvSpPr>
        <p:spPr>
          <a:xfrm>
            <a:off x="4586901" y="2502973"/>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8" name="Text 24"/>
          <p:cNvSpPr/>
          <p:nvPr/>
        </p:nvSpPr>
        <p:spPr>
          <a:xfrm>
            <a:off x="4716949" y="2567997"/>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2</a:t>
            </a:r>
            <a:endParaRPr lang="en-US" sz="2844" dirty="0">
              <a:latin typeface="Helvetica" panose="020B0604020202020204" pitchFamily="34" charset="0"/>
              <a:cs typeface="Helvetica" panose="020B0604020202020204" pitchFamily="34" charset="0"/>
            </a:endParaRPr>
          </a:p>
        </p:txBody>
      </p:sp>
      <p:pic>
        <p:nvPicPr>
          <p:cNvPr id="29" name="Image 2" descr="preencoded.png"/>
          <p:cNvPicPr>
            <a:picLocks noChangeAspect="1"/>
          </p:cNvPicPr>
          <p:nvPr/>
        </p:nvPicPr>
        <p:blipFill>
          <a:blip r:embed="rId5"/>
          <a:stretch>
            <a:fillRect/>
          </a:stretch>
        </p:blipFill>
        <p:spPr>
          <a:xfrm>
            <a:off x="7974652" y="2581002"/>
            <a:ext cx="416154" cy="416154"/>
          </a:xfrm>
          <a:prstGeom prst="rect">
            <a:avLst/>
          </a:prstGeom>
        </p:spPr>
      </p:pic>
      <p:sp>
        <p:nvSpPr>
          <p:cNvPr id="30" name="Text 25"/>
          <p:cNvSpPr/>
          <p:nvPr/>
        </p:nvSpPr>
        <p:spPr>
          <a:xfrm>
            <a:off x="4716950" y="3114199"/>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GEMS SETUP</a:t>
            </a:r>
            <a:endParaRPr lang="en-US" sz="924" dirty="0">
              <a:latin typeface="Helvetica" panose="020B0604020202020204" pitchFamily="34" charset="0"/>
              <a:cs typeface="Helvetica" panose="020B0604020202020204" pitchFamily="34" charset="0"/>
            </a:endParaRPr>
          </a:p>
        </p:txBody>
      </p:sp>
      <p:sp>
        <p:nvSpPr>
          <p:cNvPr id="31" name="Text 26"/>
          <p:cNvSpPr/>
          <p:nvPr/>
        </p:nvSpPr>
        <p:spPr>
          <a:xfrm>
            <a:off x="4716950" y="3155742"/>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Create Gems for Recurring Contexts</a:t>
            </a:r>
            <a:endParaRPr lang="en-US" sz="1351" dirty="0">
              <a:latin typeface="Helvetica" panose="020B0604020202020204" pitchFamily="34" charset="0"/>
              <a:cs typeface="Helvetica" panose="020B0604020202020204" pitchFamily="34" charset="0"/>
            </a:endParaRPr>
          </a:p>
        </p:txBody>
      </p:sp>
      <p:sp>
        <p:nvSpPr>
          <p:cNvPr id="32" name="Text 27"/>
          <p:cNvSpPr/>
          <p:nvPr/>
        </p:nvSpPr>
        <p:spPr>
          <a:xfrm>
            <a:off x="4716950" y="373409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Gems are custom AI personas with pre-set instructions. Build one for each recurring use case, coding, writing, analysis, to skip setup each time.</a:t>
            </a:r>
            <a:endParaRPr lang="en-US" sz="1422" dirty="0">
              <a:latin typeface="Helvetica" panose="020B0604020202020204" pitchFamily="34" charset="0"/>
              <a:cs typeface="Helvetica" panose="020B0604020202020204" pitchFamily="34" charset="0"/>
            </a:endParaRPr>
          </a:p>
        </p:txBody>
      </p:sp>
      <p:sp>
        <p:nvSpPr>
          <p:cNvPr id="33" name="Shape 28"/>
          <p:cNvSpPr/>
          <p:nvPr/>
        </p:nvSpPr>
        <p:spPr>
          <a:xfrm>
            <a:off x="4716950" y="4466698"/>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4" name="Text 29"/>
          <p:cNvSpPr/>
          <p:nvPr/>
        </p:nvSpPr>
        <p:spPr>
          <a:xfrm>
            <a:off x="4716950" y="4453693"/>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Set once → reuse always</a:t>
            </a:r>
            <a:endParaRPr lang="en-US" sz="924" dirty="0">
              <a:latin typeface="Helvetica" panose="020B0604020202020204" pitchFamily="34" charset="0"/>
              <a:cs typeface="Helvetica" panose="020B0604020202020204" pitchFamily="34" charset="0"/>
            </a:endParaRPr>
          </a:p>
        </p:txBody>
      </p:sp>
      <p:sp>
        <p:nvSpPr>
          <p:cNvPr id="35" name="Shape 30"/>
          <p:cNvSpPr/>
          <p:nvPr/>
        </p:nvSpPr>
        <p:spPr>
          <a:xfrm>
            <a:off x="8715926" y="2502973"/>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36" name="Shape 31"/>
          <p:cNvSpPr/>
          <p:nvPr/>
        </p:nvSpPr>
        <p:spPr>
          <a:xfrm>
            <a:off x="8715925" y="2502973"/>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7" name="Text 32"/>
          <p:cNvSpPr/>
          <p:nvPr/>
        </p:nvSpPr>
        <p:spPr>
          <a:xfrm>
            <a:off x="8845973" y="2567997"/>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3</a:t>
            </a:r>
            <a:endParaRPr lang="en-US" sz="2844" dirty="0">
              <a:latin typeface="Helvetica" panose="020B0604020202020204" pitchFamily="34" charset="0"/>
              <a:cs typeface="Helvetica" panose="020B0604020202020204" pitchFamily="34" charset="0"/>
            </a:endParaRPr>
          </a:p>
        </p:txBody>
      </p:sp>
      <p:pic>
        <p:nvPicPr>
          <p:cNvPr id="38" name="Image 3" descr="preencoded.png"/>
          <p:cNvPicPr>
            <a:picLocks noChangeAspect="1"/>
          </p:cNvPicPr>
          <p:nvPr/>
        </p:nvPicPr>
        <p:blipFill>
          <a:blip r:embed="rId6"/>
          <a:stretch>
            <a:fillRect/>
          </a:stretch>
        </p:blipFill>
        <p:spPr>
          <a:xfrm>
            <a:off x="12103676" y="2581002"/>
            <a:ext cx="416154" cy="416154"/>
          </a:xfrm>
          <a:prstGeom prst="rect">
            <a:avLst/>
          </a:prstGeom>
        </p:spPr>
      </p:pic>
      <p:sp>
        <p:nvSpPr>
          <p:cNvPr id="39" name="Text 33"/>
          <p:cNvSpPr/>
          <p:nvPr/>
        </p:nvSpPr>
        <p:spPr>
          <a:xfrm>
            <a:off x="8845974" y="3114199"/>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DRIVE GROUNDING</a:t>
            </a:r>
            <a:endParaRPr lang="en-US" sz="924" dirty="0">
              <a:latin typeface="Helvetica" panose="020B0604020202020204" pitchFamily="34" charset="0"/>
              <a:cs typeface="Helvetica" panose="020B0604020202020204" pitchFamily="34" charset="0"/>
            </a:endParaRPr>
          </a:p>
        </p:txBody>
      </p:sp>
      <p:sp>
        <p:nvSpPr>
          <p:cNvPr id="40" name="Text 34"/>
          <p:cNvSpPr/>
          <p:nvPr/>
        </p:nvSpPr>
        <p:spPr>
          <a:xfrm>
            <a:off x="8845974" y="327314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Ground Prompts with Google Drive</a:t>
            </a:r>
            <a:endParaRPr lang="en-US" sz="1351" dirty="0">
              <a:latin typeface="Helvetica" panose="020B0604020202020204" pitchFamily="34" charset="0"/>
              <a:cs typeface="Helvetica" panose="020B0604020202020204" pitchFamily="34" charset="0"/>
            </a:endParaRPr>
          </a:p>
        </p:txBody>
      </p:sp>
      <p:sp>
        <p:nvSpPr>
          <p:cNvPr id="41" name="Text 35"/>
          <p:cNvSpPr/>
          <p:nvPr/>
        </p:nvSpPr>
        <p:spPr>
          <a:xfrm>
            <a:off x="8845974" y="3716032"/>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Reference Drive files directly (@filename) instead of copy-pasting content. This avoids bloating context with large document text.</a:t>
            </a:r>
            <a:endParaRPr lang="en-US" sz="1422" dirty="0">
              <a:latin typeface="Helvetica" panose="020B0604020202020204" pitchFamily="34" charset="0"/>
              <a:cs typeface="Helvetica" panose="020B0604020202020204" pitchFamily="34" charset="0"/>
            </a:endParaRPr>
          </a:p>
        </p:txBody>
      </p:sp>
      <p:sp>
        <p:nvSpPr>
          <p:cNvPr id="42" name="Shape 36"/>
          <p:cNvSpPr/>
          <p:nvPr/>
        </p:nvSpPr>
        <p:spPr>
          <a:xfrm>
            <a:off x="8845974" y="4466698"/>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3" name="Text 37"/>
          <p:cNvSpPr/>
          <p:nvPr/>
        </p:nvSpPr>
        <p:spPr>
          <a:xfrm>
            <a:off x="8845974" y="4453693"/>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Reference, don't paste</a:t>
            </a:r>
            <a:endParaRPr lang="en-US" sz="924" dirty="0">
              <a:latin typeface="Helvetica" panose="020B0604020202020204" pitchFamily="34" charset="0"/>
              <a:cs typeface="Helvetica" panose="020B0604020202020204" pitchFamily="34" charset="0"/>
            </a:endParaRPr>
          </a:p>
        </p:txBody>
      </p:sp>
      <p:sp>
        <p:nvSpPr>
          <p:cNvPr id="44" name="Shape 38"/>
          <p:cNvSpPr/>
          <p:nvPr/>
        </p:nvSpPr>
        <p:spPr>
          <a:xfrm>
            <a:off x="12844950" y="2502973"/>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45" name="Shape 39"/>
          <p:cNvSpPr/>
          <p:nvPr/>
        </p:nvSpPr>
        <p:spPr>
          <a:xfrm>
            <a:off x="12844949" y="2502973"/>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6" name="Text 40"/>
          <p:cNvSpPr/>
          <p:nvPr/>
        </p:nvSpPr>
        <p:spPr>
          <a:xfrm>
            <a:off x="12974997" y="2567997"/>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4</a:t>
            </a:r>
            <a:endParaRPr lang="en-US" sz="2844" dirty="0">
              <a:latin typeface="Helvetica" panose="020B0604020202020204" pitchFamily="34" charset="0"/>
              <a:cs typeface="Helvetica" panose="020B0604020202020204" pitchFamily="34" charset="0"/>
            </a:endParaRPr>
          </a:p>
        </p:txBody>
      </p:sp>
      <p:pic>
        <p:nvPicPr>
          <p:cNvPr id="47" name="Image 4" descr="preencoded.png"/>
          <p:cNvPicPr>
            <a:picLocks noChangeAspect="1"/>
          </p:cNvPicPr>
          <p:nvPr/>
        </p:nvPicPr>
        <p:blipFill>
          <a:blip r:embed="rId7"/>
          <a:stretch>
            <a:fillRect/>
          </a:stretch>
        </p:blipFill>
        <p:spPr>
          <a:xfrm>
            <a:off x="16232700" y="2581002"/>
            <a:ext cx="416154" cy="416154"/>
          </a:xfrm>
          <a:prstGeom prst="rect">
            <a:avLst/>
          </a:prstGeom>
        </p:spPr>
      </p:pic>
      <p:sp>
        <p:nvSpPr>
          <p:cNvPr id="48" name="Text 41"/>
          <p:cNvSpPr/>
          <p:nvPr/>
        </p:nvSpPr>
        <p:spPr>
          <a:xfrm>
            <a:off x="12974998" y="3114199"/>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WORKSPACE INT.</a:t>
            </a:r>
            <a:endParaRPr lang="en-US" sz="924" dirty="0">
              <a:latin typeface="Helvetica" panose="020B0604020202020204" pitchFamily="34" charset="0"/>
              <a:cs typeface="Helvetica" panose="020B0604020202020204" pitchFamily="34" charset="0"/>
            </a:endParaRPr>
          </a:p>
        </p:txBody>
      </p:sp>
      <p:sp>
        <p:nvSpPr>
          <p:cNvPr id="49" name="Text 42"/>
          <p:cNvSpPr/>
          <p:nvPr/>
        </p:nvSpPr>
        <p:spPr>
          <a:xfrm>
            <a:off x="12974998" y="3309271"/>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Workspace Integration Natively</a:t>
            </a:r>
            <a:endParaRPr lang="en-US" sz="1351" dirty="0">
              <a:latin typeface="Helvetica" panose="020B0604020202020204" pitchFamily="34" charset="0"/>
              <a:cs typeface="Helvetica" panose="020B0604020202020204" pitchFamily="34" charset="0"/>
            </a:endParaRPr>
          </a:p>
        </p:txBody>
      </p:sp>
      <p:sp>
        <p:nvSpPr>
          <p:cNvPr id="50" name="Text 43"/>
          <p:cNvSpPr/>
          <p:nvPr/>
        </p:nvSpPr>
        <p:spPr>
          <a:xfrm>
            <a:off x="12974998" y="373409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In Gmail, Docs, and Sheets, Gemini reads current file context automatically. You don't need to paste content, it's already grounded.</a:t>
            </a:r>
            <a:endParaRPr lang="en-US" sz="1422" dirty="0">
              <a:latin typeface="Helvetica" panose="020B0604020202020204" pitchFamily="34" charset="0"/>
              <a:cs typeface="Helvetica" panose="020B0604020202020204" pitchFamily="34" charset="0"/>
            </a:endParaRPr>
          </a:p>
        </p:txBody>
      </p:sp>
      <p:sp>
        <p:nvSpPr>
          <p:cNvPr id="51" name="Shape 44"/>
          <p:cNvSpPr/>
          <p:nvPr/>
        </p:nvSpPr>
        <p:spPr>
          <a:xfrm>
            <a:off x="12974998" y="4466698"/>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2" name="Text 45"/>
          <p:cNvSpPr/>
          <p:nvPr/>
        </p:nvSpPr>
        <p:spPr>
          <a:xfrm>
            <a:off x="12974998" y="4453693"/>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Auto-grounded in Workspace</a:t>
            </a:r>
            <a:endParaRPr lang="en-US" sz="924" dirty="0">
              <a:latin typeface="Helvetica" panose="020B0604020202020204" pitchFamily="34" charset="0"/>
              <a:cs typeface="Helvetica" panose="020B0604020202020204" pitchFamily="34" charset="0"/>
            </a:endParaRPr>
          </a:p>
        </p:txBody>
      </p:sp>
      <p:sp>
        <p:nvSpPr>
          <p:cNvPr id="53" name="Shape 46"/>
          <p:cNvSpPr/>
          <p:nvPr/>
        </p:nvSpPr>
        <p:spPr>
          <a:xfrm>
            <a:off x="457878" y="528600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4" name="Shape 47"/>
          <p:cNvSpPr/>
          <p:nvPr/>
        </p:nvSpPr>
        <p:spPr>
          <a:xfrm>
            <a:off x="457877" y="5286000"/>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5" name="Text 48"/>
          <p:cNvSpPr/>
          <p:nvPr/>
        </p:nvSpPr>
        <p:spPr>
          <a:xfrm>
            <a:off x="587925" y="5351024"/>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5</a:t>
            </a:r>
            <a:endParaRPr lang="en-US" sz="2844" dirty="0">
              <a:latin typeface="Helvetica" panose="020B0604020202020204" pitchFamily="34" charset="0"/>
              <a:cs typeface="Helvetica" panose="020B0604020202020204" pitchFamily="34" charset="0"/>
            </a:endParaRPr>
          </a:p>
        </p:txBody>
      </p:sp>
      <p:pic>
        <p:nvPicPr>
          <p:cNvPr id="56" name="Image 5" descr="preencoded.png"/>
          <p:cNvPicPr>
            <a:picLocks noChangeAspect="1"/>
          </p:cNvPicPr>
          <p:nvPr/>
        </p:nvPicPr>
        <p:blipFill>
          <a:blip r:embed="rId8"/>
          <a:stretch>
            <a:fillRect/>
          </a:stretch>
        </p:blipFill>
        <p:spPr>
          <a:xfrm>
            <a:off x="3845628" y="5364029"/>
            <a:ext cx="416154" cy="416154"/>
          </a:xfrm>
          <a:prstGeom prst="rect">
            <a:avLst/>
          </a:prstGeom>
        </p:spPr>
      </p:pic>
      <p:sp>
        <p:nvSpPr>
          <p:cNvPr id="57" name="Text 49"/>
          <p:cNvSpPr/>
          <p:nvPr/>
        </p:nvSpPr>
        <p:spPr>
          <a:xfrm>
            <a:off x="587926" y="589722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PROMPT CLARITY</a:t>
            </a:r>
            <a:endParaRPr lang="en-US" sz="924" dirty="0">
              <a:latin typeface="Helvetica" panose="020B0604020202020204" pitchFamily="34" charset="0"/>
              <a:cs typeface="Helvetica" panose="020B0604020202020204" pitchFamily="34" charset="0"/>
            </a:endParaRPr>
          </a:p>
        </p:txBody>
      </p:sp>
      <p:sp>
        <p:nvSpPr>
          <p:cNvPr id="58" name="Text 50"/>
          <p:cNvSpPr/>
          <p:nvPr/>
        </p:nvSpPr>
        <p:spPr>
          <a:xfrm>
            <a:off x="587926" y="6047142"/>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Be Specific Early, Not Mid-Thread</a:t>
            </a:r>
            <a:endParaRPr lang="en-US" sz="1351" dirty="0">
              <a:latin typeface="Helvetica" panose="020B0604020202020204" pitchFamily="34" charset="0"/>
              <a:cs typeface="Helvetica" panose="020B0604020202020204" pitchFamily="34" charset="0"/>
            </a:endParaRPr>
          </a:p>
        </p:txBody>
      </p:sp>
      <p:sp>
        <p:nvSpPr>
          <p:cNvPr id="59" name="Text 51"/>
          <p:cNvSpPr/>
          <p:nvPr/>
        </p:nvSpPr>
        <p:spPr>
          <a:xfrm>
            <a:off x="587926" y="6499059"/>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Gemini re-reads the full thread for each response. A vague start forces expensive correction loops. Invest precision up front.</a:t>
            </a:r>
            <a:endParaRPr lang="en-US" sz="1422" dirty="0">
              <a:latin typeface="Helvetica" panose="020B0604020202020204" pitchFamily="34" charset="0"/>
              <a:cs typeface="Helvetica" panose="020B0604020202020204" pitchFamily="34" charset="0"/>
            </a:endParaRPr>
          </a:p>
        </p:txBody>
      </p:sp>
      <p:sp>
        <p:nvSpPr>
          <p:cNvPr id="60" name="Shape 52"/>
          <p:cNvSpPr/>
          <p:nvPr/>
        </p:nvSpPr>
        <p:spPr>
          <a:xfrm>
            <a:off x="587926" y="7249725"/>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1" name="Text 53"/>
          <p:cNvSpPr/>
          <p:nvPr/>
        </p:nvSpPr>
        <p:spPr>
          <a:xfrm>
            <a:off x="587926" y="7236720"/>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Specificity = fewer rounds</a:t>
            </a:r>
            <a:endParaRPr lang="en-US" sz="924" dirty="0">
              <a:latin typeface="Helvetica" panose="020B0604020202020204" pitchFamily="34" charset="0"/>
              <a:cs typeface="Helvetica" panose="020B0604020202020204" pitchFamily="34" charset="0"/>
            </a:endParaRPr>
          </a:p>
        </p:txBody>
      </p:sp>
      <p:sp>
        <p:nvSpPr>
          <p:cNvPr id="62" name="Shape 54"/>
          <p:cNvSpPr/>
          <p:nvPr/>
        </p:nvSpPr>
        <p:spPr>
          <a:xfrm>
            <a:off x="4586902" y="528600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63" name="Shape 55"/>
          <p:cNvSpPr/>
          <p:nvPr/>
        </p:nvSpPr>
        <p:spPr>
          <a:xfrm>
            <a:off x="4586901" y="5286000"/>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4" name="Text 56"/>
          <p:cNvSpPr/>
          <p:nvPr/>
        </p:nvSpPr>
        <p:spPr>
          <a:xfrm>
            <a:off x="4716949" y="5351024"/>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6</a:t>
            </a:r>
            <a:endParaRPr lang="en-US" sz="2844" dirty="0">
              <a:latin typeface="Helvetica" panose="020B0604020202020204" pitchFamily="34" charset="0"/>
              <a:cs typeface="Helvetica" panose="020B0604020202020204" pitchFamily="34" charset="0"/>
            </a:endParaRPr>
          </a:p>
        </p:txBody>
      </p:sp>
      <p:pic>
        <p:nvPicPr>
          <p:cNvPr id="65" name="Image 6" descr="preencoded.png"/>
          <p:cNvPicPr>
            <a:picLocks noChangeAspect="1"/>
          </p:cNvPicPr>
          <p:nvPr/>
        </p:nvPicPr>
        <p:blipFill>
          <a:blip r:embed="rId9"/>
          <a:stretch>
            <a:fillRect/>
          </a:stretch>
        </p:blipFill>
        <p:spPr>
          <a:xfrm>
            <a:off x="7974652" y="5364029"/>
            <a:ext cx="416154" cy="416154"/>
          </a:xfrm>
          <a:prstGeom prst="rect">
            <a:avLst/>
          </a:prstGeom>
        </p:spPr>
      </p:pic>
      <p:sp>
        <p:nvSpPr>
          <p:cNvPr id="66" name="Text 57"/>
          <p:cNvSpPr/>
          <p:nvPr/>
        </p:nvSpPr>
        <p:spPr>
          <a:xfrm>
            <a:off x="4716950" y="589722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QUALITY ANCHOR</a:t>
            </a:r>
            <a:endParaRPr lang="en-US" sz="924" dirty="0">
              <a:latin typeface="Helvetica" panose="020B0604020202020204" pitchFamily="34" charset="0"/>
              <a:cs typeface="Helvetica" panose="020B0604020202020204" pitchFamily="34" charset="0"/>
            </a:endParaRPr>
          </a:p>
        </p:txBody>
      </p:sp>
      <p:sp>
        <p:nvSpPr>
          <p:cNvPr id="67" name="Text 58"/>
          <p:cNvSpPr/>
          <p:nvPr/>
        </p:nvSpPr>
        <p:spPr>
          <a:xfrm>
            <a:off x="4716950" y="5992956"/>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Anchor with Output Format Early</a:t>
            </a:r>
            <a:endParaRPr lang="en-US" sz="1351" dirty="0">
              <a:latin typeface="Helvetica" panose="020B0604020202020204" pitchFamily="34" charset="0"/>
              <a:cs typeface="Helvetica" panose="020B0604020202020204" pitchFamily="34" charset="0"/>
            </a:endParaRPr>
          </a:p>
        </p:txBody>
      </p:sp>
      <p:sp>
        <p:nvSpPr>
          <p:cNvPr id="68" name="Text 59"/>
          <p:cNvSpPr/>
          <p:nvPr/>
        </p:nvSpPr>
        <p:spPr>
          <a:xfrm>
            <a:off x="4716950" y="6499059"/>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Tell Gemini the exact format you need (table, bullets, JSON) in your first message. Reformatting mid-thread wastes entire response cycles.</a:t>
            </a:r>
            <a:endParaRPr lang="en-US" sz="1422" dirty="0">
              <a:latin typeface="Helvetica" panose="020B0604020202020204" pitchFamily="34" charset="0"/>
              <a:cs typeface="Helvetica" panose="020B0604020202020204" pitchFamily="34" charset="0"/>
            </a:endParaRPr>
          </a:p>
        </p:txBody>
      </p:sp>
      <p:sp>
        <p:nvSpPr>
          <p:cNvPr id="69" name="Shape 60"/>
          <p:cNvSpPr/>
          <p:nvPr/>
        </p:nvSpPr>
        <p:spPr>
          <a:xfrm>
            <a:off x="4716950" y="7249725"/>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0" name="Text 61"/>
          <p:cNvSpPr/>
          <p:nvPr/>
        </p:nvSpPr>
        <p:spPr>
          <a:xfrm>
            <a:off x="4716950" y="7236720"/>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Format = fewer revisions</a:t>
            </a:r>
            <a:endParaRPr lang="en-US" sz="924" dirty="0">
              <a:latin typeface="Helvetica" panose="020B0604020202020204" pitchFamily="34" charset="0"/>
              <a:cs typeface="Helvetica" panose="020B0604020202020204" pitchFamily="34" charset="0"/>
            </a:endParaRPr>
          </a:p>
        </p:txBody>
      </p:sp>
      <p:sp>
        <p:nvSpPr>
          <p:cNvPr id="71" name="Shape 62"/>
          <p:cNvSpPr/>
          <p:nvPr/>
        </p:nvSpPr>
        <p:spPr>
          <a:xfrm>
            <a:off x="8715926" y="528600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72" name="Shape 63"/>
          <p:cNvSpPr/>
          <p:nvPr/>
        </p:nvSpPr>
        <p:spPr>
          <a:xfrm>
            <a:off x="8715925" y="5286000"/>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3" name="Text 64"/>
          <p:cNvSpPr/>
          <p:nvPr/>
        </p:nvSpPr>
        <p:spPr>
          <a:xfrm>
            <a:off x="8845973" y="5351024"/>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7</a:t>
            </a:r>
            <a:endParaRPr lang="en-US" sz="2844" dirty="0">
              <a:latin typeface="Helvetica" panose="020B0604020202020204" pitchFamily="34" charset="0"/>
              <a:cs typeface="Helvetica" panose="020B0604020202020204" pitchFamily="34" charset="0"/>
            </a:endParaRPr>
          </a:p>
        </p:txBody>
      </p:sp>
      <p:pic>
        <p:nvPicPr>
          <p:cNvPr id="74" name="Image 7" descr="preencoded.png"/>
          <p:cNvPicPr>
            <a:picLocks noChangeAspect="1"/>
          </p:cNvPicPr>
          <p:nvPr/>
        </p:nvPicPr>
        <p:blipFill>
          <a:blip r:embed="rId10"/>
          <a:stretch>
            <a:fillRect/>
          </a:stretch>
        </p:blipFill>
        <p:spPr>
          <a:xfrm>
            <a:off x="12103676" y="5364029"/>
            <a:ext cx="416154" cy="416154"/>
          </a:xfrm>
          <a:prstGeom prst="rect">
            <a:avLst/>
          </a:prstGeom>
        </p:spPr>
      </p:pic>
      <p:sp>
        <p:nvSpPr>
          <p:cNvPr id="75" name="Text 65"/>
          <p:cNvSpPr/>
          <p:nvPr/>
        </p:nvSpPr>
        <p:spPr>
          <a:xfrm>
            <a:off x="8845974" y="589722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CONTEXT LENGTH</a:t>
            </a:r>
            <a:endParaRPr lang="en-US" sz="924" dirty="0">
              <a:latin typeface="Helvetica" panose="020B0604020202020204" pitchFamily="34" charset="0"/>
              <a:cs typeface="Helvetica" panose="020B0604020202020204" pitchFamily="34" charset="0"/>
            </a:endParaRPr>
          </a:p>
        </p:txBody>
      </p:sp>
      <p:sp>
        <p:nvSpPr>
          <p:cNvPr id="76" name="Text 66"/>
          <p:cNvSpPr/>
          <p:nvPr/>
        </p:nvSpPr>
        <p:spPr>
          <a:xfrm>
            <a:off x="8845974" y="6038111"/>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Watch for Quality Degradation</a:t>
            </a:r>
            <a:endParaRPr lang="en-US" sz="1351" dirty="0">
              <a:latin typeface="Helvetica" panose="020B0604020202020204" pitchFamily="34" charset="0"/>
              <a:cs typeface="Helvetica" panose="020B0604020202020204" pitchFamily="34" charset="0"/>
            </a:endParaRPr>
          </a:p>
        </p:txBody>
      </p:sp>
      <p:sp>
        <p:nvSpPr>
          <p:cNvPr id="77" name="Text 67"/>
          <p:cNvSpPr/>
          <p:nvPr/>
        </p:nvSpPr>
        <p:spPr>
          <a:xfrm>
            <a:off x="8845974" y="6517121"/>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Even with 1M token context, coherence and instruction-following degrades after very long chats. Summarize and restart for complex projects.</a:t>
            </a:r>
            <a:endParaRPr lang="en-US" sz="1422" dirty="0">
              <a:latin typeface="Helvetica" panose="020B0604020202020204" pitchFamily="34" charset="0"/>
              <a:cs typeface="Helvetica" panose="020B0604020202020204" pitchFamily="34" charset="0"/>
            </a:endParaRPr>
          </a:p>
        </p:txBody>
      </p:sp>
      <p:sp>
        <p:nvSpPr>
          <p:cNvPr id="78" name="Shape 68"/>
          <p:cNvSpPr/>
          <p:nvPr/>
        </p:nvSpPr>
        <p:spPr>
          <a:xfrm>
            <a:off x="8845974" y="7249725"/>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9" name="Text 69"/>
          <p:cNvSpPr/>
          <p:nvPr/>
        </p:nvSpPr>
        <p:spPr>
          <a:xfrm>
            <a:off x="8845974" y="7236720"/>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Restart at quality drop</a:t>
            </a:r>
            <a:endParaRPr lang="en-US" sz="924" dirty="0">
              <a:latin typeface="Helvetica" panose="020B0604020202020204" pitchFamily="34" charset="0"/>
              <a:cs typeface="Helvetica" panose="020B0604020202020204" pitchFamily="34" charset="0"/>
            </a:endParaRPr>
          </a:p>
        </p:txBody>
      </p:sp>
      <p:sp>
        <p:nvSpPr>
          <p:cNvPr id="80" name="Shape 70"/>
          <p:cNvSpPr/>
          <p:nvPr/>
        </p:nvSpPr>
        <p:spPr>
          <a:xfrm>
            <a:off x="12844950" y="5286000"/>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81" name="Shape 71"/>
          <p:cNvSpPr/>
          <p:nvPr/>
        </p:nvSpPr>
        <p:spPr>
          <a:xfrm>
            <a:off x="12844949" y="5286000"/>
            <a:ext cx="78029" cy="2236826"/>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2" name="Text 72"/>
          <p:cNvSpPr/>
          <p:nvPr/>
        </p:nvSpPr>
        <p:spPr>
          <a:xfrm>
            <a:off x="12974997" y="5351024"/>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8</a:t>
            </a:r>
            <a:endParaRPr lang="en-US" sz="2844" dirty="0">
              <a:latin typeface="Helvetica" panose="020B0604020202020204" pitchFamily="34" charset="0"/>
              <a:cs typeface="Helvetica" panose="020B0604020202020204" pitchFamily="34" charset="0"/>
            </a:endParaRPr>
          </a:p>
        </p:txBody>
      </p:sp>
      <p:pic>
        <p:nvPicPr>
          <p:cNvPr id="83" name="Image 8" descr="preencoded.png"/>
          <p:cNvPicPr>
            <a:picLocks noChangeAspect="1"/>
          </p:cNvPicPr>
          <p:nvPr/>
        </p:nvPicPr>
        <p:blipFill>
          <a:blip r:embed="rId11"/>
          <a:stretch>
            <a:fillRect/>
          </a:stretch>
        </p:blipFill>
        <p:spPr>
          <a:xfrm>
            <a:off x="16232700" y="5364029"/>
            <a:ext cx="416154" cy="416154"/>
          </a:xfrm>
          <a:prstGeom prst="rect">
            <a:avLst/>
          </a:prstGeom>
        </p:spPr>
      </p:pic>
      <p:sp>
        <p:nvSpPr>
          <p:cNvPr id="84" name="Text 73"/>
          <p:cNvSpPr/>
          <p:nvPr/>
        </p:nvSpPr>
        <p:spPr>
          <a:xfrm>
            <a:off x="12974998" y="5897226"/>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EXTENSIONS</a:t>
            </a:r>
            <a:endParaRPr lang="en-US" sz="924" dirty="0">
              <a:latin typeface="Helvetica" panose="020B0604020202020204" pitchFamily="34" charset="0"/>
              <a:cs typeface="Helvetica" panose="020B0604020202020204" pitchFamily="34" charset="0"/>
            </a:endParaRPr>
          </a:p>
        </p:txBody>
      </p:sp>
      <p:sp>
        <p:nvSpPr>
          <p:cNvPr id="85" name="Text 74"/>
          <p:cNvSpPr/>
          <p:nvPr/>
        </p:nvSpPr>
        <p:spPr>
          <a:xfrm>
            <a:off x="12974998" y="609229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Disable Unused Extensions</a:t>
            </a:r>
            <a:endParaRPr lang="en-US" sz="1351" dirty="0">
              <a:latin typeface="Helvetica" panose="020B0604020202020204" pitchFamily="34" charset="0"/>
              <a:cs typeface="Helvetica" panose="020B0604020202020204" pitchFamily="34" charset="0"/>
            </a:endParaRPr>
          </a:p>
        </p:txBody>
      </p:sp>
      <p:sp>
        <p:nvSpPr>
          <p:cNvPr id="86" name="Text 75"/>
          <p:cNvSpPr/>
          <p:nvPr/>
        </p:nvSpPr>
        <p:spPr>
          <a:xfrm>
            <a:off x="12974998" y="6508090"/>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Google Extensions (Search, Maps, Flights, YouTube) add retrieval overhead per query. Turn off all that aren't needed for your task.</a:t>
            </a:r>
            <a:endParaRPr lang="en-US" sz="1422" dirty="0">
              <a:latin typeface="Helvetica" panose="020B0604020202020204" pitchFamily="34" charset="0"/>
              <a:cs typeface="Helvetica" panose="020B0604020202020204" pitchFamily="34" charset="0"/>
            </a:endParaRPr>
          </a:p>
        </p:txBody>
      </p:sp>
      <p:sp>
        <p:nvSpPr>
          <p:cNvPr id="87" name="Shape 76"/>
          <p:cNvSpPr/>
          <p:nvPr/>
        </p:nvSpPr>
        <p:spPr>
          <a:xfrm>
            <a:off x="12974998" y="7249725"/>
            <a:ext cx="3712870" cy="208077"/>
          </a:xfrm>
          <a:prstGeom prst="rect">
            <a:avLst/>
          </a:prstGeom>
          <a:solidFill>
            <a:srgbClr val="4285F4"/>
          </a:solidFill>
          <a:ln w="12700">
            <a:solidFill>
              <a:srgbClr val="4285F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8" name="Text 77"/>
          <p:cNvSpPr/>
          <p:nvPr/>
        </p:nvSpPr>
        <p:spPr>
          <a:xfrm>
            <a:off x="12974998" y="7236720"/>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Off by default = faster</a:t>
            </a:r>
            <a:endParaRPr lang="en-US" sz="924" dirty="0">
              <a:latin typeface="Helvetica" panose="020B0604020202020204" pitchFamily="34" charset="0"/>
              <a:cs typeface="Helvetica" panose="020B0604020202020204" pitchFamily="34" charset="0"/>
            </a:endParaRPr>
          </a:p>
        </p:txBody>
      </p:sp>
      <p:sp>
        <p:nvSpPr>
          <p:cNvPr id="89" name="Shape 78"/>
          <p:cNvSpPr/>
          <p:nvPr/>
        </p:nvSpPr>
        <p:spPr>
          <a:xfrm>
            <a:off x="457877" y="8004004"/>
            <a:ext cx="16516096" cy="520192"/>
          </a:xfrm>
          <a:prstGeom prst="rect">
            <a:avLst/>
          </a:prstGeom>
          <a:solidFill>
            <a:srgbClr val="F0E6D6"/>
          </a:solidFill>
          <a:ln w="9525">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0" name="Text 79"/>
          <p:cNvSpPr/>
          <p:nvPr/>
        </p:nvSpPr>
        <p:spPr>
          <a:xfrm>
            <a:off x="652949" y="8030013"/>
            <a:ext cx="16125952" cy="468173"/>
          </a:xfrm>
          <a:prstGeom prst="rect">
            <a:avLst/>
          </a:prstGeom>
          <a:noFill/>
          <a:ln/>
        </p:spPr>
        <p:txBody>
          <a:bodyPr wrap="square" lIns="0" tIns="0" rIns="0" bIns="0" rtlCol="0" anchor="ctr"/>
          <a:lstStyle/>
          <a:p>
            <a:r>
              <a:rPr lang="en-US" sz="1209" b="1" dirty="0">
                <a:solidFill>
                  <a:srgbClr val="1A1208"/>
                </a:solidFill>
                <a:latin typeface="Helvetica" panose="020B0604020202020204" pitchFamily="34" charset="0"/>
                <a:ea typeface="Calibri" pitchFamily="34" charset="-122"/>
                <a:cs typeface="Helvetica" panose="020B0604020202020204" pitchFamily="34" charset="0"/>
              </a:rPr>
              <a:t>Key Insight: </a:t>
            </a:r>
            <a:r>
              <a:rPr lang="en-US" sz="1209" dirty="0">
                <a:solidFill>
                  <a:srgbClr val="4A3A28"/>
                </a:solidFill>
                <a:latin typeface="Helvetica" panose="020B0604020202020204" pitchFamily="34" charset="0"/>
                <a:ea typeface="Calibri" pitchFamily="34" charset="-122"/>
                <a:cs typeface="Helvetica" panose="020B0604020202020204" pitchFamily="34" charset="0"/>
              </a:rPr>
              <a:t>Gemini's huge context window doesn't mean quality stays high throughout. Response accuracy can degrade silently in very long chats. Use Gems for persona setup and Google Drive integration to avoid copy-pasting large docs.</a:t>
            </a:r>
            <a:endParaRPr lang="en-US" sz="1209" dirty="0">
              <a:latin typeface="Helvetica" panose="020B0604020202020204" pitchFamily="34" charset="0"/>
              <a:cs typeface="Helvetica"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2" name="Shape 0"/>
          <p:cNvSpPr/>
          <p:nvPr/>
        </p:nvSpPr>
        <p:spPr>
          <a:xfrm>
            <a:off x="67733" y="0"/>
            <a:ext cx="17296384" cy="715264"/>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pic>
        <p:nvPicPr>
          <p:cNvPr id="3" name="Image 0" descr="preencoded.png"/>
          <p:cNvPicPr>
            <a:picLocks noChangeAspect="1"/>
          </p:cNvPicPr>
          <p:nvPr/>
        </p:nvPicPr>
        <p:blipFill>
          <a:blip r:embed="rId3"/>
          <a:stretch>
            <a:fillRect/>
          </a:stretch>
        </p:blipFill>
        <p:spPr>
          <a:xfrm>
            <a:off x="392853" y="117043"/>
            <a:ext cx="455168" cy="455168"/>
          </a:xfrm>
          <a:prstGeom prst="rect">
            <a:avLst/>
          </a:prstGeom>
        </p:spPr>
      </p:pic>
      <p:sp>
        <p:nvSpPr>
          <p:cNvPr id="4" name="Text 1"/>
          <p:cNvSpPr/>
          <p:nvPr/>
        </p:nvSpPr>
        <p:spPr>
          <a:xfrm>
            <a:off x="939055" y="104039"/>
            <a:ext cx="6502400" cy="494182"/>
          </a:xfrm>
          <a:prstGeom prst="rect">
            <a:avLst/>
          </a:prstGeom>
          <a:noFill/>
          <a:ln/>
        </p:spPr>
        <p:txBody>
          <a:bodyPr wrap="square" lIns="0" tIns="0" rIns="0" bIns="0" rtlCol="0" anchor="ctr"/>
          <a:lstStyle/>
          <a:p>
            <a:r>
              <a:rPr lang="en-US" sz="2133" b="1" dirty="0">
                <a:solidFill>
                  <a:srgbClr val="FFFFFF"/>
                </a:solidFill>
                <a:latin typeface="Helvetica" panose="020B0604020202020204" pitchFamily="34" charset="0"/>
                <a:ea typeface="Georgia" pitchFamily="34" charset="-122"/>
                <a:cs typeface="Helvetica" panose="020B0604020202020204" pitchFamily="34" charset="0"/>
              </a:rPr>
              <a:t>Perplexity, Query &amp; Token Optimisation</a:t>
            </a:r>
            <a:endParaRPr lang="en-US" sz="2133" dirty="0">
              <a:latin typeface="Helvetica" panose="020B0604020202020204" pitchFamily="34" charset="0"/>
              <a:cs typeface="Helvetica" panose="020B0604020202020204" pitchFamily="34" charset="0"/>
            </a:endParaRPr>
          </a:p>
        </p:txBody>
      </p:sp>
      <p:sp>
        <p:nvSpPr>
          <p:cNvPr id="5" name="Text 2"/>
          <p:cNvSpPr/>
          <p:nvPr/>
        </p:nvSpPr>
        <p:spPr>
          <a:xfrm>
            <a:off x="7220373" y="104039"/>
            <a:ext cx="9818624" cy="494182"/>
          </a:xfrm>
          <a:prstGeom prst="rect">
            <a:avLst/>
          </a:prstGeom>
          <a:noFill/>
          <a:ln/>
        </p:spPr>
        <p:txBody>
          <a:bodyPr wrap="square" lIns="0" tIns="0" rIns="0" bIns="0" rtlCol="0" anchor="ctr"/>
          <a:lstStyle/>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Perplexity AI · Search-augmented reasoning * Sonar 2 / GPT-5.6 Terra / GPT-5.6 Sol Max / </a:t>
            </a:r>
          </a:p>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Gemini 3.1 Pro / Claude Sonnet 5 / Claude Opus 4.8 Max / GLM 5.2 / Kimi K2.6 / Grok 4.5 New / </a:t>
            </a:r>
            <a:r>
              <a:rPr lang="en-US" sz="1422" i="1" dirty="0" err="1">
                <a:solidFill>
                  <a:srgbClr val="FFFFFF"/>
                </a:solidFill>
                <a:latin typeface="Helvetica" panose="020B0604020202020204" pitchFamily="34" charset="0"/>
                <a:ea typeface="Calibri" pitchFamily="34" charset="-122"/>
                <a:cs typeface="Helvetica" panose="020B0604020202020204" pitchFamily="34" charset="0"/>
              </a:rPr>
              <a:t>Nemotron</a:t>
            </a:r>
            <a:r>
              <a:rPr lang="en-US" sz="1422" i="1" dirty="0">
                <a:solidFill>
                  <a:srgbClr val="FFFFFF"/>
                </a:solidFill>
                <a:latin typeface="Helvetica" panose="020B0604020202020204" pitchFamily="34" charset="0"/>
                <a:ea typeface="Calibri" pitchFamily="34" charset="-122"/>
                <a:cs typeface="Helvetica" panose="020B0604020202020204" pitchFamily="34" charset="0"/>
              </a:rPr>
              <a:t> 3 Ultra</a:t>
            </a:r>
            <a:endParaRPr lang="en-US" sz="1422" dirty="0">
              <a:latin typeface="Helvetica" panose="020B0604020202020204" pitchFamily="34" charset="0"/>
              <a:cs typeface="Helvetica" panose="020B0604020202020204" pitchFamily="34" charset="0"/>
            </a:endParaRPr>
          </a:p>
        </p:txBody>
      </p:sp>
      <p:sp>
        <p:nvSpPr>
          <p:cNvPr id="6" name="Text 3"/>
          <p:cNvSpPr/>
          <p:nvPr/>
        </p:nvSpPr>
        <p:spPr>
          <a:xfrm>
            <a:off x="522901" y="780288"/>
            <a:ext cx="13004800" cy="624230"/>
          </a:xfrm>
          <a:prstGeom prst="rect">
            <a:avLst/>
          </a:prstGeom>
          <a:noFill/>
          <a:ln/>
        </p:spPr>
        <p:txBody>
          <a:bodyPr wrap="square" lIns="0" tIns="0" rIns="0" bIns="0" rtlCol="0" anchor="ctr"/>
          <a:lstStyle/>
          <a:p>
            <a:r>
              <a:rPr lang="en-US" sz="3129" b="1" dirty="0">
                <a:solidFill>
                  <a:srgbClr val="1A1208"/>
                </a:solidFill>
                <a:latin typeface="Helvetica" panose="020B0604020202020204" pitchFamily="34" charset="0"/>
                <a:ea typeface="Georgia" pitchFamily="34" charset="-122"/>
                <a:cs typeface="Helvetica" panose="020B0604020202020204" pitchFamily="34" charset="0"/>
              </a:rPr>
              <a:t>How to Get Sharper Results from Perplexity</a:t>
            </a:r>
            <a:endParaRPr lang="en-US" sz="3129" dirty="0">
              <a:latin typeface="Helvetica" panose="020B0604020202020204" pitchFamily="34" charset="0"/>
              <a:cs typeface="Helvetica" panose="020B0604020202020204" pitchFamily="34" charset="0"/>
            </a:endParaRPr>
          </a:p>
        </p:txBody>
      </p:sp>
      <p:sp>
        <p:nvSpPr>
          <p:cNvPr id="7" name="Text 4"/>
          <p:cNvSpPr/>
          <p:nvPr/>
        </p:nvSpPr>
        <p:spPr>
          <a:xfrm>
            <a:off x="489133" y="1544855"/>
            <a:ext cx="16666304" cy="333291"/>
          </a:xfrm>
          <a:prstGeom prst="rect">
            <a:avLst/>
          </a:prstGeom>
          <a:noFill/>
          <a:ln/>
        </p:spPr>
        <p:txBody>
          <a:bodyPr wrap="square" lIns="0" tIns="0" rIns="0" bIns="0" rtlCol="0" anchor="ctr"/>
          <a:lstStyle/>
          <a:p>
            <a:r>
              <a:rPr lang="en-US" sz="1422" i="1" dirty="0">
                <a:solidFill>
                  <a:srgbClr val="7A6A55"/>
                </a:solidFill>
                <a:latin typeface="Helvetica" panose="020B0604020202020204" pitchFamily="34" charset="0"/>
                <a:ea typeface="Calibri" pitchFamily="34" charset="-122"/>
                <a:cs typeface="Helvetica" panose="020B0604020202020204" pitchFamily="34" charset="0"/>
              </a:rPr>
              <a:t>Strategies to improve answer quality, reduce noise, and use Pro Search efficiently</a:t>
            </a:r>
            <a:endParaRPr lang="en-US" sz="1422" dirty="0">
              <a:latin typeface="Helvetica" panose="020B0604020202020204" pitchFamily="34" charset="0"/>
              <a:cs typeface="Helvetica" panose="020B0604020202020204" pitchFamily="34" charset="0"/>
            </a:endParaRPr>
          </a:p>
        </p:txBody>
      </p:sp>
      <p:sp>
        <p:nvSpPr>
          <p:cNvPr id="8" name="Shape 5"/>
          <p:cNvSpPr/>
          <p:nvPr/>
        </p:nvSpPr>
        <p:spPr>
          <a:xfrm>
            <a:off x="457877" y="2225342"/>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 name="Text 6"/>
          <p:cNvSpPr/>
          <p:nvPr/>
        </p:nvSpPr>
        <p:spPr>
          <a:xfrm>
            <a:off x="457877" y="2212338"/>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BEFORE YOU SEARCH</a:t>
            </a:r>
            <a:endParaRPr lang="en-US" sz="996" dirty="0">
              <a:latin typeface="Helvetica" panose="020B0604020202020204" pitchFamily="34" charset="0"/>
              <a:cs typeface="Helvetica" panose="020B0604020202020204" pitchFamily="34" charset="0"/>
            </a:endParaRPr>
          </a:p>
        </p:txBody>
      </p:sp>
      <p:sp>
        <p:nvSpPr>
          <p:cNvPr id="10" name="Shape 7"/>
          <p:cNvSpPr/>
          <p:nvPr/>
        </p:nvSpPr>
        <p:spPr>
          <a:xfrm>
            <a:off x="2746722" y="2361893"/>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 name="Shape 8"/>
          <p:cNvSpPr/>
          <p:nvPr/>
        </p:nvSpPr>
        <p:spPr>
          <a:xfrm>
            <a:off x="457877" y="5008370"/>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 name="Text 9"/>
          <p:cNvSpPr/>
          <p:nvPr/>
        </p:nvSpPr>
        <p:spPr>
          <a:xfrm>
            <a:off x="457877" y="4995365"/>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DURING THE SESSION</a:t>
            </a:r>
            <a:endParaRPr lang="en-US" sz="996" dirty="0">
              <a:latin typeface="Helvetica" panose="020B0604020202020204" pitchFamily="34" charset="0"/>
              <a:cs typeface="Helvetica" panose="020B0604020202020204" pitchFamily="34" charset="0"/>
            </a:endParaRPr>
          </a:p>
        </p:txBody>
      </p:sp>
      <p:sp>
        <p:nvSpPr>
          <p:cNvPr id="13" name="Shape 10"/>
          <p:cNvSpPr/>
          <p:nvPr/>
        </p:nvSpPr>
        <p:spPr>
          <a:xfrm>
            <a:off x="2746722" y="5144920"/>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4" name="Shape 11"/>
          <p:cNvSpPr/>
          <p:nvPr/>
        </p:nvSpPr>
        <p:spPr>
          <a:xfrm>
            <a:off x="457877" y="7791397"/>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5" name="Text 12"/>
          <p:cNvSpPr/>
          <p:nvPr/>
        </p:nvSpPr>
        <p:spPr>
          <a:xfrm>
            <a:off x="457877" y="7778392"/>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ADVANCED USAGE</a:t>
            </a:r>
            <a:endParaRPr lang="en-US" sz="996" dirty="0">
              <a:latin typeface="Helvetica" panose="020B0604020202020204" pitchFamily="34" charset="0"/>
              <a:cs typeface="Helvetica" panose="020B0604020202020204" pitchFamily="34" charset="0"/>
            </a:endParaRPr>
          </a:p>
        </p:txBody>
      </p:sp>
      <p:sp>
        <p:nvSpPr>
          <p:cNvPr id="16" name="Shape 13"/>
          <p:cNvSpPr/>
          <p:nvPr/>
        </p:nvSpPr>
        <p:spPr>
          <a:xfrm>
            <a:off x="2746722" y="7927947"/>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7" name="Shape 14"/>
          <p:cNvSpPr/>
          <p:nvPr/>
        </p:nvSpPr>
        <p:spPr>
          <a:xfrm>
            <a:off x="457878" y="256346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8" name="Shape 15"/>
          <p:cNvSpPr/>
          <p:nvPr/>
        </p:nvSpPr>
        <p:spPr>
          <a:xfrm>
            <a:off x="457877" y="2563467"/>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9" name="Text 16"/>
          <p:cNvSpPr/>
          <p:nvPr/>
        </p:nvSpPr>
        <p:spPr>
          <a:xfrm>
            <a:off x="587925" y="262849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1</a:t>
            </a:r>
            <a:endParaRPr lang="en-US" sz="2844" dirty="0">
              <a:latin typeface="Helvetica" panose="020B0604020202020204" pitchFamily="34" charset="0"/>
              <a:cs typeface="Helvetica" panose="020B0604020202020204" pitchFamily="34" charset="0"/>
            </a:endParaRPr>
          </a:p>
        </p:txBody>
      </p:sp>
      <p:pic>
        <p:nvPicPr>
          <p:cNvPr id="20" name="Image 1" descr="preencoded.png"/>
          <p:cNvPicPr>
            <a:picLocks noChangeAspect="1"/>
          </p:cNvPicPr>
          <p:nvPr/>
        </p:nvPicPr>
        <p:blipFill>
          <a:blip r:embed="rId4"/>
          <a:stretch>
            <a:fillRect/>
          </a:stretch>
        </p:blipFill>
        <p:spPr>
          <a:xfrm>
            <a:off x="3845628" y="2641496"/>
            <a:ext cx="416154" cy="416154"/>
          </a:xfrm>
          <a:prstGeom prst="rect">
            <a:avLst/>
          </a:prstGeom>
        </p:spPr>
      </p:pic>
      <p:sp>
        <p:nvSpPr>
          <p:cNvPr id="21" name="Text 17"/>
          <p:cNvSpPr/>
          <p:nvPr/>
        </p:nvSpPr>
        <p:spPr>
          <a:xfrm>
            <a:off x="587926" y="317469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FOCUS MODE</a:t>
            </a:r>
            <a:endParaRPr lang="en-US" sz="924" dirty="0">
              <a:latin typeface="Helvetica" panose="020B0604020202020204" pitchFamily="34" charset="0"/>
              <a:cs typeface="Helvetica" panose="020B0604020202020204" pitchFamily="34" charset="0"/>
            </a:endParaRPr>
          </a:p>
        </p:txBody>
      </p:sp>
      <p:sp>
        <p:nvSpPr>
          <p:cNvPr id="22" name="Text 18"/>
          <p:cNvSpPr/>
          <p:nvPr/>
        </p:nvSpPr>
        <p:spPr>
          <a:xfrm>
            <a:off x="587926" y="3252360"/>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Always Select the Right Focus Mode</a:t>
            </a:r>
            <a:endParaRPr lang="en-US" sz="1351" dirty="0">
              <a:latin typeface="Helvetica" panose="020B0604020202020204" pitchFamily="34" charset="0"/>
              <a:cs typeface="Helvetica" panose="020B0604020202020204" pitchFamily="34" charset="0"/>
            </a:endParaRPr>
          </a:p>
        </p:txBody>
      </p:sp>
      <p:sp>
        <p:nvSpPr>
          <p:cNvPr id="23" name="Text 19"/>
          <p:cNvSpPr/>
          <p:nvPr/>
        </p:nvSpPr>
        <p:spPr>
          <a:xfrm>
            <a:off x="587926" y="378555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Academic, Web, YouTube, Reddit, Wolfram, each narrows the retrieval pool. Default Web mode retrieves far more noise than a targeted Focus.</a:t>
            </a:r>
            <a:endParaRPr lang="en-US" sz="1422" dirty="0">
              <a:latin typeface="Helvetica" panose="020B0604020202020204" pitchFamily="34" charset="0"/>
              <a:cs typeface="Helvetica" panose="020B0604020202020204" pitchFamily="34" charset="0"/>
            </a:endParaRPr>
          </a:p>
        </p:txBody>
      </p:sp>
      <p:sp>
        <p:nvSpPr>
          <p:cNvPr id="24" name="Shape 20"/>
          <p:cNvSpPr/>
          <p:nvPr/>
        </p:nvSpPr>
        <p:spPr>
          <a:xfrm>
            <a:off x="587926" y="4527192"/>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5" name="Text 21"/>
          <p:cNvSpPr/>
          <p:nvPr/>
        </p:nvSpPr>
        <p:spPr>
          <a:xfrm>
            <a:off x="587926" y="451418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Focus = signal over noise</a:t>
            </a:r>
            <a:endParaRPr lang="en-US" sz="924" dirty="0">
              <a:latin typeface="Helvetica" panose="020B0604020202020204" pitchFamily="34" charset="0"/>
              <a:cs typeface="Helvetica" panose="020B0604020202020204" pitchFamily="34" charset="0"/>
            </a:endParaRPr>
          </a:p>
        </p:txBody>
      </p:sp>
      <p:sp>
        <p:nvSpPr>
          <p:cNvPr id="26" name="Shape 22"/>
          <p:cNvSpPr/>
          <p:nvPr/>
        </p:nvSpPr>
        <p:spPr>
          <a:xfrm>
            <a:off x="4586902" y="256346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27" name="Shape 23"/>
          <p:cNvSpPr/>
          <p:nvPr/>
        </p:nvSpPr>
        <p:spPr>
          <a:xfrm>
            <a:off x="4586901" y="2563467"/>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8" name="Text 24"/>
          <p:cNvSpPr/>
          <p:nvPr/>
        </p:nvSpPr>
        <p:spPr>
          <a:xfrm>
            <a:off x="4716949" y="262849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2</a:t>
            </a:r>
            <a:endParaRPr lang="en-US" sz="2844" dirty="0">
              <a:latin typeface="Helvetica" panose="020B0604020202020204" pitchFamily="34" charset="0"/>
              <a:cs typeface="Helvetica" panose="020B0604020202020204" pitchFamily="34" charset="0"/>
            </a:endParaRPr>
          </a:p>
        </p:txBody>
      </p:sp>
      <p:pic>
        <p:nvPicPr>
          <p:cNvPr id="29" name="Image 2" descr="preencoded.png"/>
          <p:cNvPicPr>
            <a:picLocks noChangeAspect="1"/>
          </p:cNvPicPr>
          <p:nvPr/>
        </p:nvPicPr>
        <p:blipFill>
          <a:blip r:embed="rId5"/>
          <a:stretch>
            <a:fillRect/>
          </a:stretch>
        </p:blipFill>
        <p:spPr>
          <a:xfrm>
            <a:off x="7974652" y="2641496"/>
            <a:ext cx="416154" cy="416154"/>
          </a:xfrm>
          <a:prstGeom prst="rect">
            <a:avLst/>
          </a:prstGeom>
        </p:spPr>
      </p:pic>
      <p:sp>
        <p:nvSpPr>
          <p:cNvPr id="30" name="Text 25"/>
          <p:cNvSpPr/>
          <p:nvPr/>
        </p:nvSpPr>
        <p:spPr>
          <a:xfrm>
            <a:off x="4716950" y="317469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PRO SEARCH</a:t>
            </a:r>
            <a:endParaRPr lang="en-US" sz="924" dirty="0">
              <a:latin typeface="Helvetica" panose="020B0604020202020204" pitchFamily="34" charset="0"/>
              <a:cs typeface="Helvetica" panose="020B0604020202020204" pitchFamily="34" charset="0"/>
            </a:endParaRPr>
          </a:p>
        </p:txBody>
      </p:sp>
      <p:sp>
        <p:nvSpPr>
          <p:cNvPr id="31" name="Text 26"/>
          <p:cNvSpPr/>
          <p:nvPr/>
        </p:nvSpPr>
        <p:spPr>
          <a:xfrm>
            <a:off x="4716950" y="3261391"/>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Pro Search Sparingly</a:t>
            </a:r>
            <a:endParaRPr lang="en-US" sz="1351" dirty="0">
              <a:latin typeface="Helvetica" panose="020B0604020202020204" pitchFamily="34" charset="0"/>
              <a:cs typeface="Helvetica" panose="020B0604020202020204" pitchFamily="34" charset="0"/>
            </a:endParaRPr>
          </a:p>
        </p:txBody>
      </p:sp>
      <p:sp>
        <p:nvSpPr>
          <p:cNvPr id="32" name="Text 27"/>
          <p:cNvSpPr/>
          <p:nvPr/>
        </p:nvSpPr>
        <p:spPr>
          <a:xfrm>
            <a:off x="4716950" y="3758464"/>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Pro Search uses significantly more compute per query with multi-step reasoning. Reserve it for complex research, use Quick Search for simple lookups.</a:t>
            </a:r>
            <a:endParaRPr lang="en-US" sz="1422" dirty="0">
              <a:latin typeface="Helvetica" panose="020B0604020202020204" pitchFamily="34" charset="0"/>
              <a:cs typeface="Helvetica" panose="020B0604020202020204" pitchFamily="34" charset="0"/>
            </a:endParaRPr>
          </a:p>
        </p:txBody>
      </p:sp>
      <p:sp>
        <p:nvSpPr>
          <p:cNvPr id="33" name="Shape 28"/>
          <p:cNvSpPr/>
          <p:nvPr/>
        </p:nvSpPr>
        <p:spPr>
          <a:xfrm>
            <a:off x="4716950" y="4527192"/>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4" name="Text 29"/>
          <p:cNvSpPr/>
          <p:nvPr/>
        </p:nvSpPr>
        <p:spPr>
          <a:xfrm>
            <a:off x="4716950" y="451418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Quick Search for simple Q&amp;A</a:t>
            </a:r>
            <a:endParaRPr lang="en-US" sz="924" dirty="0">
              <a:latin typeface="Helvetica" panose="020B0604020202020204" pitchFamily="34" charset="0"/>
              <a:cs typeface="Helvetica" panose="020B0604020202020204" pitchFamily="34" charset="0"/>
            </a:endParaRPr>
          </a:p>
        </p:txBody>
      </p:sp>
      <p:sp>
        <p:nvSpPr>
          <p:cNvPr id="35" name="Shape 30"/>
          <p:cNvSpPr/>
          <p:nvPr/>
        </p:nvSpPr>
        <p:spPr>
          <a:xfrm>
            <a:off x="8715926" y="256346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36" name="Shape 31"/>
          <p:cNvSpPr/>
          <p:nvPr/>
        </p:nvSpPr>
        <p:spPr>
          <a:xfrm>
            <a:off x="8715925" y="2563467"/>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7" name="Text 32"/>
          <p:cNvSpPr/>
          <p:nvPr/>
        </p:nvSpPr>
        <p:spPr>
          <a:xfrm>
            <a:off x="8845973" y="262849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3</a:t>
            </a:r>
            <a:endParaRPr lang="en-US" sz="2844" dirty="0">
              <a:latin typeface="Helvetica" panose="020B0604020202020204" pitchFamily="34" charset="0"/>
              <a:cs typeface="Helvetica" panose="020B0604020202020204" pitchFamily="34" charset="0"/>
            </a:endParaRPr>
          </a:p>
        </p:txBody>
      </p:sp>
      <p:pic>
        <p:nvPicPr>
          <p:cNvPr id="38" name="Image 3" descr="preencoded.png"/>
          <p:cNvPicPr>
            <a:picLocks noChangeAspect="1"/>
          </p:cNvPicPr>
          <p:nvPr/>
        </p:nvPicPr>
        <p:blipFill>
          <a:blip r:embed="rId6"/>
          <a:stretch>
            <a:fillRect/>
          </a:stretch>
        </p:blipFill>
        <p:spPr>
          <a:xfrm>
            <a:off x="12103676" y="2641496"/>
            <a:ext cx="416154" cy="416154"/>
          </a:xfrm>
          <a:prstGeom prst="rect">
            <a:avLst/>
          </a:prstGeom>
        </p:spPr>
      </p:pic>
      <p:sp>
        <p:nvSpPr>
          <p:cNvPr id="39" name="Text 33"/>
          <p:cNvSpPr/>
          <p:nvPr/>
        </p:nvSpPr>
        <p:spPr>
          <a:xfrm>
            <a:off x="8845974" y="317469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QUERY CRAFT</a:t>
            </a:r>
            <a:endParaRPr lang="en-US" sz="924" dirty="0">
              <a:latin typeface="Helvetica" panose="020B0604020202020204" pitchFamily="34" charset="0"/>
              <a:cs typeface="Helvetica" panose="020B0604020202020204" pitchFamily="34" charset="0"/>
            </a:endParaRPr>
          </a:p>
        </p:txBody>
      </p:sp>
      <p:sp>
        <p:nvSpPr>
          <p:cNvPr id="40" name="Text 34"/>
          <p:cNvSpPr/>
          <p:nvPr/>
        </p:nvSpPr>
        <p:spPr>
          <a:xfrm>
            <a:off x="8845974" y="3225267"/>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Write Precise, Specific Queries</a:t>
            </a:r>
            <a:endParaRPr lang="en-US" sz="1351" dirty="0">
              <a:latin typeface="Helvetica" panose="020B0604020202020204" pitchFamily="34" charset="0"/>
              <a:cs typeface="Helvetica" panose="020B0604020202020204" pitchFamily="34" charset="0"/>
            </a:endParaRPr>
          </a:p>
        </p:txBody>
      </p:sp>
      <p:sp>
        <p:nvSpPr>
          <p:cNvPr id="41" name="Text 35"/>
          <p:cNvSpPr/>
          <p:nvPr/>
        </p:nvSpPr>
        <p:spPr>
          <a:xfrm>
            <a:off x="8845974" y="376749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Perplexity's retrieval quality scales directly with query specificity. Vague queries return vague, noisy results. Treat each query like a search operator.</a:t>
            </a:r>
            <a:endParaRPr lang="en-US" sz="1422" dirty="0">
              <a:latin typeface="Helvetica" panose="020B0604020202020204" pitchFamily="34" charset="0"/>
              <a:cs typeface="Helvetica" panose="020B0604020202020204" pitchFamily="34" charset="0"/>
            </a:endParaRPr>
          </a:p>
        </p:txBody>
      </p:sp>
      <p:sp>
        <p:nvSpPr>
          <p:cNvPr id="42" name="Shape 36"/>
          <p:cNvSpPr/>
          <p:nvPr/>
        </p:nvSpPr>
        <p:spPr>
          <a:xfrm>
            <a:off x="8845974" y="4527192"/>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3" name="Text 37"/>
          <p:cNvSpPr/>
          <p:nvPr/>
        </p:nvSpPr>
        <p:spPr>
          <a:xfrm>
            <a:off x="8845974" y="451418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Specific queries = better results</a:t>
            </a:r>
            <a:endParaRPr lang="en-US" sz="924" dirty="0">
              <a:latin typeface="Helvetica" panose="020B0604020202020204" pitchFamily="34" charset="0"/>
              <a:cs typeface="Helvetica" panose="020B0604020202020204" pitchFamily="34" charset="0"/>
            </a:endParaRPr>
          </a:p>
        </p:txBody>
      </p:sp>
      <p:sp>
        <p:nvSpPr>
          <p:cNvPr id="44" name="Shape 38"/>
          <p:cNvSpPr/>
          <p:nvPr/>
        </p:nvSpPr>
        <p:spPr>
          <a:xfrm>
            <a:off x="12844950" y="2563467"/>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45" name="Shape 39"/>
          <p:cNvSpPr/>
          <p:nvPr/>
        </p:nvSpPr>
        <p:spPr>
          <a:xfrm>
            <a:off x="12844949" y="2563467"/>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6" name="Text 40"/>
          <p:cNvSpPr/>
          <p:nvPr/>
        </p:nvSpPr>
        <p:spPr>
          <a:xfrm>
            <a:off x="12974997" y="2628491"/>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4</a:t>
            </a:r>
            <a:endParaRPr lang="en-US" sz="2844" dirty="0">
              <a:latin typeface="Helvetica" panose="020B0604020202020204" pitchFamily="34" charset="0"/>
              <a:cs typeface="Helvetica" panose="020B0604020202020204" pitchFamily="34" charset="0"/>
            </a:endParaRPr>
          </a:p>
        </p:txBody>
      </p:sp>
      <p:pic>
        <p:nvPicPr>
          <p:cNvPr id="47" name="Image 4" descr="preencoded.png"/>
          <p:cNvPicPr>
            <a:picLocks noChangeAspect="1"/>
          </p:cNvPicPr>
          <p:nvPr/>
        </p:nvPicPr>
        <p:blipFill>
          <a:blip r:embed="rId7"/>
          <a:stretch>
            <a:fillRect/>
          </a:stretch>
        </p:blipFill>
        <p:spPr>
          <a:xfrm>
            <a:off x="16232700" y="2641496"/>
            <a:ext cx="416154" cy="416154"/>
          </a:xfrm>
          <a:prstGeom prst="rect">
            <a:avLst/>
          </a:prstGeom>
        </p:spPr>
      </p:pic>
      <p:sp>
        <p:nvSpPr>
          <p:cNvPr id="48" name="Text 41"/>
          <p:cNvSpPr/>
          <p:nvPr/>
        </p:nvSpPr>
        <p:spPr>
          <a:xfrm>
            <a:off x="12974998" y="3174693"/>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SPACES</a:t>
            </a:r>
            <a:endParaRPr lang="en-US" sz="924" dirty="0">
              <a:latin typeface="Helvetica" panose="020B0604020202020204" pitchFamily="34" charset="0"/>
              <a:cs typeface="Helvetica" panose="020B0604020202020204" pitchFamily="34" charset="0"/>
            </a:endParaRPr>
          </a:p>
        </p:txBody>
      </p:sp>
      <p:sp>
        <p:nvSpPr>
          <p:cNvPr id="49" name="Text 42"/>
          <p:cNvSpPr/>
          <p:nvPr/>
        </p:nvSpPr>
        <p:spPr>
          <a:xfrm>
            <a:off x="12974998" y="323429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Spaces for Research Projects</a:t>
            </a:r>
            <a:endParaRPr lang="en-US" sz="1351" dirty="0">
              <a:latin typeface="Helvetica" panose="020B0604020202020204" pitchFamily="34" charset="0"/>
              <a:cs typeface="Helvetica" panose="020B0604020202020204" pitchFamily="34" charset="0"/>
            </a:endParaRPr>
          </a:p>
        </p:txBody>
      </p:sp>
      <p:sp>
        <p:nvSpPr>
          <p:cNvPr id="50" name="Text 43"/>
          <p:cNvSpPr/>
          <p:nvPr/>
        </p:nvSpPr>
        <p:spPr>
          <a:xfrm>
            <a:off x="12974998" y="3740402"/>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Spaces let you pin sources, instructions, and context for recurring research. New queries inside a Space inherit all pinned context automatically.</a:t>
            </a:r>
            <a:endParaRPr lang="en-US" sz="1422" dirty="0">
              <a:latin typeface="Helvetica" panose="020B0604020202020204" pitchFamily="34" charset="0"/>
              <a:cs typeface="Helvetica" panose="020B0604020202020204" pitchFamily="34" charset="0"/>
            </a:endParaRPr>
          </a:p>
        </p:txBody>
      </p:sp>
      <p:sp>
        <p:nvSpPr>
          <p:cNvPr id="51" name="Shape 44"/>
          <p:cNvSpPr/>
          <p:nvPr/>
        </p:nvSpPr>
        <p:spPr>
          <a:xfrm>
            <a:off x="12974998" y="4527192"/>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2" name="Text 45"/>
          <p:cNvSpPr/>
          <p:nvPr/>
        </p:nvSpPr>
        <p:spPr>
          <a:xfrm>
            <a:off x="12974998" y="4514187"/>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Pin once → always available</a:t>
            </a:r>
            <a:endParaRPr lang="en-US" sz="924" dirty="0">
              <a:latin typeface="Helvetica" panose="020B0604020202020204" pitchFamily="34" charset="0"/>
              <a:cs typeface="Helvetica" panose="020B0604020202020204" pitchFamily="34" charset="0"/>
            </a:endParaRPr>
          </a:p>
        </p:txBody>
      </p:sp>
      <p:sp>
        <p:nvSpPr>
          <p:cNvPr id="53" name="Shape 46"/>
          <p:cNvSpPr/>
          <p:nvPr/>
        </p:nvSpPr>
        <p:spPr>
          <a:xfrm>
            <a:off x="457878" y="5346494"/>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4" name="Shape 47"/>
          <p:cNvSpPr/>
          <p:nvPr/>
        </p:nvSpPr>
        <p:spPr>
          <a:xfrm>
            <a:off x="457877" y="5346494"/>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5" name="Text 48"/>
          <p:cNvSpPr/>
          <p:nvPr/>
        </p:nvSpPr>
        <p:spPr>
          <a:xfrm>
            <a:off x="587925" y="5411518"/>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5</a:t>
            </a:r>
            <a:endParaRPr lang="en-US" sz="2844" dirty="0">
              <a:latin typeface="Helvetica" panose="020B0604020202020204" pitchFamily="34" charset="0"/>
              <a:cs typeface="Helvetica" panose="020B0604020202020204" pitchFamily="34" charset="0"/>
            </a:endParaRPr>
          </a:p>
        </p:txBody>
      </p:sp>
      <p:pic>
        <p:nvPicPr>
          <p:cNvPr id="56" name="Image 5" descr="preencoded.png"/>
          <p:cNvPicPr>
            <a:picLocks noChangeAspect="1"/>
          </p:cNvPicPr>
          <p:nvPr/>
        </p:nvPicPr>
        <p:blipFill>
          <a:blip r:embed="rId8"/>
          <a:stretch>
            <a:fillRect/>
          </a:stretch>
        </p:blipFill>
        <p:spPr>
          <a:xfrm>
            <a:off x="3845628" y="5424523"/>
            <a:ext cx="416154" cy="416154"/>
          </a:xfrm>
          <a:prstGeom prst="rect">
            <a:avLst/>
          </a:prstGeom>
        </p:spPr>
      </p:pic>
      <p:sp>
        <p:nvSpPr>
          <p:cNvPr id="57" name="Text 49"/>
          <p:cNvSpPr/>
          <p:nvPr/>
        </p:nvSpPr>
        <p:spPr>
          <a:xfrm>
            <a:off x="587926" y="5957720"/>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FOLLOW-UPS</a:t>
            </a:r>
            <a:endParaRPr lang="en-US" sz="924" dirty="0">
              <a:latin typeface="Helvetica" panose="020B0604020202020204" pitchFamily="34" charset="0"/>
              <a:cs typeface="Helvetica" panose="020B0604020202020204" pitchFamily="34" charset="0"/>
            </a:endParaRPr>
          </a:p>
        </p:txBody>
      </p:sp>
      <p:sp>
        <p:nvSpPr>
          <p:cNvPr id="58" name="Text 50"/>
          <p:cNvSpPr/>
          <p:nvPr/>
        </p:nvSpPr>
        <p:spPr>
          <a:xfrm>
            <a:off x="587926" y="5999263"/>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Chain Follow-Ups Strategically</a:t>
            </a:r>
            <a:endParaRPr lang="en-US" sz="1351" dirty="0">
              <a:latin typeface="Helvetica" panose="020B0604020202020204" pitchFamily="34" charset="0"/>
              <a:cs typeface="Helvetica" panose="020B0604020202020204" pitchFamily="34" charset="0"/>
            </a:endParaRPr>
          </a:p>
        </p:txBody>
      </p:sp>
      <p:sp>
        <p:nvSpPr>
          <p:cNvPr id="59" name="Text 51"/>
          <p:cNvSpPr/>
          <p:nvPr/>
        </p:nvSpPr>
        <p:spPr>
          <a:xfrm>
            <a:off x="587926" y="6541491"/>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Perplexity keeps thread context for follow-ups. Use targeted follow-up questions ('Expand on point 3 only') rather than re-stating the full topic.</a:t>
            </a:r>
            <a:endParaRPr lang="en-US" sz="1422" dirty="0">
              <a:latin typeface="Helvetica" panose="020B0604020202020204" pitchFamily="34" charset="0"/>
              <a:cs typeface="Helvetica" panose="020B0604020202020204" pitchFamily="34" charset="0"/>
            </a:endParaRPr>
          </a:p>
        </p:txBody>
      </p:sp>
      <p:sp>
        <p:nvSpPr>
          <p:cNvPr id="60" name="Shape 52"/>
          <p:cNvSpPr/>
          <p:nvPr/>
        </p:nvSpPr>
        <p:spPr>
          <a:xfrm>
            <a:off x="587926" y="7310219"/>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1" name="Text 53"/>
          <p:cNvSpPr/>
          <p:nvPr/>
        </p:nvSpPr>
        <p:spPr>
          <a:xfrm>
            <a:off x="587926" y="7297214"/>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Targeted follow-ups win</a:t>
            </a:r>
            <a:endParaRPr lang="en-US" sz="924" dirty="0">
              <a:latin typeface="Helvetica" panose="020B0604020202020204" pitchFamily="34" charset="0"/>
              <a:cs typeface="Helvetica" panose="020B0604020202020204" pitchFamily="34" charset="0"/>
            </a:endParaRPr>
          </a:p>
        </p:txBody>
      </p:sp>
      <p:sp>
        <p:nvSpPr>
          <p:cNvPr id="62" name="Shape 54"/>
          <p:cNvSpPr/>
          <p:nvPr/>
        </p:nvSpPr>
        <p:spPr>
          <a:xfrm>
            <a:off x="4586902" y="5346494"/>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63" name="Shape 55"/>
          <p:cNvSpPr/>
          <p:nvPr/>
        </p:nvSpPr>
        <p:spPr>
          <a:xfrm>
            <a:off x="4586901" y="5346494"/>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4" name="Text 56"/>
          <p:cNvSpPr/>
          <p:nvPr/>
        </p:nvSpPr>
        <p:spPr>
          <a:xfrm>
            <a:off x="4716949" y="5411518"/>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6</a:t>
            </a:r>
            <a:endParaRPr lang="en-US" sz="2844" dirty="0">
              <a:latin typeface="Helvetica" panose="020B0604020202020204" pitchFamily="34" charset="0"/>
              <a:cs typeface="Helvetica" panose="020B0604020202020204" pitchFamily="34" charset="0"/>
            </a:endParaRPr>
          </a:p>
        </p:txBody>
      </p:sp>
      <p:pic>
        <p:nvPicPr>
          <p:cNvPr id="65" name="Image 6" descr="preencoded.png"/>
          <p:cNvPicPr>
            <a:picLocks noChangeAspect="1"/>
          </p:cNvPicPr>
          <p:nvPr/>
        </p:nvPicPr>
        <p:blipFill>
          <a:blip r:embed="rId9"/>
          <a:stretch>
            <a:fillRect/>
          </a:stretch>
        </p:blipFill>
        <p:spPr>
          <a:xfrm>
            <a:off x="7974652" y="5424523"/>
            <a:ext cx="416154" cy="416154"/>
          </a:xfrm>
          <a:prstGeom prst="rect">
            <a:avLst/>
          </a:prstGeom>
        </p:spPr>
      </p:pic>
      <p:sp>
        <p:nvSpPr>
          <p:cNvPr id="66" name="Text 57"/>
          <p:cNvSpPr/>
          <p:nvPr/>
        </p:nvSpPr>
        <p:spPr>
          <a:xfrm>
            <a:off x="4716950" y="5957720"/>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SOURCE PINNING</a:t>
            </a:r>
            <a:endParaRPr lang="en-US" sz="924" dirty="0">
              <a:latin typeface="Helvetica" panose="020B0604020202020204" pitchFamily="34" charset="0"/>
              <a:cs typeface="Helvetica" panose="020B0604020202020204" pitchFamily="34" charset="0"/>
            </a:endParaRPr>
          </a:p>
        </p:txBody>
      </p:sp>
      <p:sp>
        <p:nvSpPr>
          <p:cNvPr id="67" name="Text 58"/>
          <p:cNvSpPr/>
          <p:nvPr/>
        </p:nvSpPr>
        <p:spPr>
          <a:xfrm>
            <a:off x="4716950" y="603538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Pin Trusted Sources for Consistency</a:t>
            </a:r>
            <a:endParaRPr lang="en-US" sz="1351" dirty="0">
              <a:latin typeface="Helvetica" panose="020B0604020202020204" pitchFamily="34" charset="0"/>
              <a:cs typeface="Helvetica" panose="020B0604020202020204" pitchFamily="34" charset="0"/>
            </a:endParaRPr>
          </a:p>
        </p:txBody>
      </p:sp>
      <p:sp>
        <p:nvSpPr>
          <p:cNvPr id="68" name="Text 59"/>
          <p:cNvSpPr/>
          <p:nvPr/>
        </p:nvSpPr>
        <p:spPr>
          <a:xfrm>
            <a:off x="4716950" y="6523429"/>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In Spaces, pin specific domains (e.g. pubmed.gov, arxiv.org) to bias retrieval toward high-quality sources rather than SEO-optimised noise.</a:t>
            </a:r>
            <a:endParaRPr lang="en-US" sz="1422" dirty="0">
              <a:latin typeface="Helvetica" panose="020B0604020202020204" pitchFamily="34" charset="0"/>
              <a:cs typeface="Helvetica" panose="020B0604020202020204" pitchFamily="34" charset="0"/>
            </a:endParaRPr>
          </a:p>
        </p:txBody>
      </p:sp>
      <p:sp>
        <p:nvSpPr>
          <p:cNvPr id="69" name="Shape 60"/>
          <p:cNvSpPr/>
          <p:nvPr/>
        </p:nvSpPr>
        <p:spPr>
          <a:xfrm>
            <a:off x="4716950" y="7310219"/>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0" name="Text 61"/>
          <p:cNvSpPr/>
          <p:nvPr/>
        </p:nvSpPr>
        <p:spPr>
          <a:xfrm>
            <a:off x="4716950" y="7297214"/>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Pin authoritative domains</a:t>
            </a:r>
            <a:endParaRPr lang="en-US" sz="924" dirty="0">
              <a:latin typeface="Helvetica" panose="020B0604020202020204" pitchFamily="34" charset="0"/>
              <a:cs typeface="Helvetica" panose="020B0604020202020204" pitchFamily="34" charset="0"/>
            </a:endParaRPr>
          </a:p>
        </p:txBody>
      </p:sp>
      <p:sp>
        <p:nvSpPr>
          <p:cNvPr id="71" name="Shape 62"/>
          <p:cNvSpPr/>
          <p:nvPr/>
        </p:nvSpPr>
        <p:spPr>
          <a:xfrm>
            <a:off x="8715926" y="5346494"/>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72" name="Shape 63"/>
          <p:cNvSpPr/>
          <p:nvPr/>
        </p:nvSpPr>
        <p:spPr>
          <a:xfrm>
            <a:off x="8715925" y="5346494"/>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3" name="Text 64"/>
          <p:cNvSpPr/>
          <p:nvPr/>
        </p:nvSpPr>
        <p:spPr>
          <a:xfrm>
            <a:off x="8845973" y="5411518"/>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7</a:t>
            </a:r>
            <a:endParaRPr lang="en-US" sz="2844" dirty="0">
              <a:latin typeface="Helvetica" panose="020B0604020202020204" pitchFamily="34" charset="0"/>
              <a:cs typeface="Helvetica" panose="020B0604020202020204" pitchFamily="34" charset="0"/>
            </a:endParaRPr>
          </a:p>
        </p:txBody>
      </p:sp>
      <p:pic>
        <p:nvPicPr>
          <p:cNvPr id="74" name="Image 7" descr="preencoded.png"/>
          <p:cNvPicPr>
            <a:picLocks noChangeAspect="1"/>
          </p:cNvPicPr>
          <p:nvPr/>
        </p:nvPicPr>
        <p:blipFill>
          <a:blip r:embed="rId10"/>
          <a:stretch>
            <a:fillRect/>
          </a:stretch>
        </p:blipFill>
        <p:spPr>
          <a:xfrm>
            <a:off x="12103676" y="5424523"/>
            <a:ext cx="416154" cy="416154"/>
          </a:xfrm>
          <a:prstGeom prst="rect">
            <a:avLst/>
          </a:prstGeom>
        </p:spPr>
      </p:pic>
      <p:sp>
        <p:nvSpPr>
          <p:cNvPr id="75" name="Text 65"/>
          <p:cNvSpPr/>
          <p:nvPr/>
        </p:nvSpPr>
        <p:spPr>
          <a:xfrm>
            <a:off x="8845974" y="5957720"/>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COLLECTIONS</a:t>
            </a:r>
            <a:endParaRPr lang="en-US" sz="924" dirty="0">
              <a:latin typeface="Helvetica" panose="020B0604020202020204" pitchFamily="34" charset="0"/>
              <a:cs typeface="Helvetica" panose="020B0604020202020204" pitchFamily="34" charset="0"/>
            </a:endParaRPr>
          </a:p>
        </p:txBody>
      </p:sp>
      <p:sp>
        <p:nvSpPr>
          <p:cNvPr id="76" name="Text 66"/>
          <p:cNvSpPr/>
          <p:nvPr/>
        </p:nvSpPr>
        <p:spPr>
          <a:xfrm>
            <a:off x="8845974" y="601732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Save &amp; Reuse Key Thread Outputs</a:t>
            </a:r>
            <a:endParaRPr lang="en-US" sz="1351" dirty="0">
              <a:latin typeface="Helvetica" panose="020B0604020202020204" pitchFamily="34" charset="0"/>
              <a:cs typeface="Helvetica" panose="020B0604020202020204" pitchFamily="34" charset="0"/>
            </a:endParaRPr>
          </a:p>
        </p:txBody>
      </p:sp>
      <p:sp>
        <p:nvSpPr>
          <p:cNvPr id="77" name="Text 67"/>
          <p:cNvSpPr/>
          <p:nvPr/>
        </p:nvSpPr>
        <p:spPr>
          <a:xfrm>
            <a:off x="8845974" y="6541491"/>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Save important Perplexity answers to Collections. Refer back rather than re-querying, avoids regenerating identical research unnecessarily.</a:t>
            </a:r>
            <a:endParaRPr lang="en-US" sz="1422" dirty="0">
              <a:latin typeface="Helvetica" panose="020B0604020202020204" pitchFamily="34" charset="0"/>
              <a:cs typeface="Helvetica" panose="020B0604020202020204" pitchFamily="34" charset="0"/>
            </a:endParaRPr>
          </a:p>
        </p:txBody>
      </p:sp>
      <p:sp>
        <p:nvSpPr>
          <p:cNvPr id="78" name="Shape 68"/>
          <p:cNvSpPr/>
          <p:nvPr/>
        </p:nvSpPr>
        <p:spPr>
          <a:xfrm>
            <a:off x="8845974" y="7310219"/>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9" name="Text 69"/>
          <p:cNvSpPr/>
          <p:nvPr/>
        </p:nvSpPr>
        <p:spPr>
          <a:xfrm>
            <a:off x="8845974" y="7297214"/>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Save → don't regenerate</a:t>
            </a:r>
            <a:endParaRPr lang="en-US" sz="924" dirty="0">
              <a:latin typeface="Helvetica" panose="020B0604020202020204" pitchFamily="34" charset="0"/>
              <a:cs typeface="Helvetica" panose="020B0604020202020204" pitchFamily="34" charset="0"/>
            </a:endParaRPr>
          </a:p>
        </p:txBody>
      </p:sp>
      <p:sp>
        <p:nvSpPr>
          <p:cNvPr id="80" name="Shape 70"/>
          <p:cNvSpPr/>
          <p:nvPr/>
        </p:nvSpPr>
        <p:spPr>
          <a:xfrm>
            <a:off x="12844950" y="5346494"/>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81" name="Shape 71"/>
          <p:cNvSpPr/>
          <p:nvPr/>
        </p:nvSpPr>
        <p:spPr>
          <a:xfrm>
            <a:off x="12844949" y="5346494"/>
            <a:ext cx="78029" cy="2236826"/>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2" name="Text 72"/>
          <p:cNvSpPr/>
          <p:nvPr/>
        </p:nvSpPr>
        <p:spPr>
          <a:xfrm>
            <a:off x="12974997" y="5411518"/>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8</a:t>
            </a:r>
            <a:endParaRPr lang="en-US" sz="2844" dirty="0">
              <a:latin typeface="Helvetica" panose="020B0604020202020204" pitchFamily="34" charset="0"/>
              <a:cs typeface="Helvetica" panose="020B0604020202020204" pitchFamily="34" charset="0"/>
            </a:endParaRPr>
          </a:p>
        </p:txBody>
      </p:sp>
      <p:pic>
        <p:nvPicPr>
          <p:cNvPr id="83" name="Image 8" descr="preencoded.png"/>
          <p:cNvPicPr>
            <a:picLocks noChangeAspect="1"/>
          </p:cNvPicPr>
          <p:nvPr/>
        </p:nvPicPr>
        <p:blipFill>
          <a:blip r:embed="rId11"/>
          <a:stretch>
            <a:fillRect/>
          </a:stretch>
        </p:blipFill>
        <p:spPr>
          <a:xfrm>
            <a:off x="16232700" y="5424523"/>
            <a:ext cx="416154" cy="416154"/>
          </a:xfrm>
          <a:prstGeom prst="rect">
            <a:avLst/>
          </a:prstGeom>
        </p:spPr>
      </p:pic>
      <p:sp>
        <p:nvSpPr>
          <p:cNvPr id="84" name="Text 73"/>
          <p:cNvSpPr/>
          <p:nvPr/>
        </p:nvSpPr>
        <p:spPr>
          <a:xfrm>
            <a:off x="12974998" y="5957720"/>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API USAGE</a:t>
            </a:r>
            <a:endParaRPr lang="en-US" sz="924" dirty="0">
              <a:latin typeface="Helvetica" panose="020B0604020202020204" pitchFamily="34" charset="0"/>
              <a:cs typeface="Helvetica" panose="020B0604020202020204" pitchFamily="34" charset="0"/>
            </a:endParaRPr>
          </a:p>
        </p:txBody>
      </p:sp>
      <p:sp>
        <p:nvSpPr>
          <p:cNvPr id="85" name="Text 74"/>
          <p:cNvSpPr/>
          <p:nvPr/>
        </p:nvSpPr>
        <p:spPr>
          <a:xfrm>
            <a:off x="12974998" y="5990232"/>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Choose the Right Model via API</a:t>
            </a:r>
            <a:endParaRPr lang="en-US" sz="1351" dirty="0">
              <a:latin typeface="Helvetica" panose="020B0604020202020204" pitchFamily="34" charset="0"/>
              <a:cs typeface="Helvetica" panose="020B0604020202020204" pitchFamily="34" charset="0"/>
            </a:endParaRPr>
          </a:p>
        </p:txBody>
      </p:sp>
      <p:sp>
        <p:nvSpPr>
          <p:cNvPr id="86" name="Text 75"/>
          <p:cNvSpPr/>
          <p:nvPr/>
        </p:nvSpPr>
        <p:spPr>
          <a:xfrm>
            <a:off x="12974998" y="6532460"/>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If using the Perplexity API, sonar-small is fast and cheap for simple lookups; sonar-large for deep reasoning. Don't default to the large model.</a:t>
            </a:r>
            <a:endParaRPr lang="en-US" sz="1422" dirty="0">
              <a:latin typeface="Helvetica" panose="020B0604020202020204" pitchFamily="34" charset="0"/>
              <a:cs typeface="Helvetica" panose="020B0604020202020204" pitchFamily="34" charset="0"/>
            </a:endParaRPr>
          </a:p>
        </p:txBody>
      </p:sp>
      <p:sp>
        <p:nvSpPr>
          <p:cNvPr id="87" name="Shape 76"/>
          <p:cNvSpPr/>
          <p:nvPr/>
        </p:nvSpPr>
        <p:spPr>
          <a:xfrm>
            <a:off x="12974998" y="7310219"/>
            <a:ext cx="3712870" cy="208077"/>
          </a:xfrm>
          <a:prstGeom prst="rect">
            <a:avLst/>
          </a:prstGeom>
          <a:solidFill>
            <a:srgbClr val="20B8CD"/>
          </a:solidFill>
          <a:ln w="12700">
            <a:solidFill>
              <a:srgbClr val="20B8CD"/>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8" name="Text 77"/>
          <p:cNvSpPr/>
          <p:nvPr/>
        </p:nvSpPr>
        <p:spPr>
          <a:xfrm>
            <a:off x="12974998" y="7297214"/>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sonar-small for quick Q&amp;A</a:t>
            </a:r>
            <a:endParaRPr lang="en-US" sz="924" dirty="0">
              <a:latin typeface="Helvetica" panose="020B0604020202020204" pitchFamily="34" charset="0"/>
              <a:cs typeface="Helvetica" panose="020B0604020202020204" pitchFamily="34" charset="0"/>
            </a:endParaRPr>
          </a:p>
        </p:txBody>
      </p:sp>
      <p:sp>
        <p:nvSpPr>
          <p:cNvPr id="89" name="Shape 78"/>
          <p:cNvSpPr/>
          <p:nvPr/>
        </p:nvSpPr>
        <p:spPr>
          <a:xfrm>
            <a:off x="457877" y="8064498"/>
            <a:ext cx="16516096" cy="520192"/>
          </a:xfrm>
          <a:prstGeom prst="rect">
            <a:avLst/>
          </a:prstGeom>
          <a:solidFill>
            <a:srgbClr val="F0E6D6"/>
          </a:solidFill>
          <a:ln w="9525">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0" name="Text 79"/>
          <p:cNvSpPr/>
          <p:nvPr/>
        </p:nvSpPr>
        <p:spPr>
          <a:xfrm>
            <a:off x="652949" y="8090507"/>
            <a:ext cx="16125952" cy="468173"/>
          </a:xfrm>
          <a:prstGeom prst="rect">
            <a:avLst/>
          </a:prstGeom>
          <a:noFill/>
          <a:ln/>
        </p:spPr>
        <p:txBody>
          <a:bodyPr wrap="square" lIns="0" tIns="0" rIns="0" bIns="0" rtlCol="0" anchor="ctr"/>
          <a:lstStyle/>
          <a:p>
            <a:r>
              <a:rPr lang="en-US" sz="1209" b="1" dirty="0">
                <a:solidFill>
                  <a:srgbClr val="1A1208"/>
                </a:solidFill>
                <a:latin typeface="Helvetica" panose="020B0604020202020204" pitchFamily="34" charset="0"/>
                <a:ea typeface="Calibri" pitchFamily="34" charset="-122"/>
                <a:cs typeface="Helvetica" panose="020B0604020202020204" pitchFamily="34" charset="0"/>
              </a:rPr>
              <a:t>Key Insight: </a:t>
            </a:r>
            <a:r>
              <a:rPr lang="en-US" sz="1209" dirty="0">
                <a:solidFill>
                  <a:srgbClr val="4A3A28"/>
                </a:solidFill>
                <a:latin typeface="Helvetica" panose="020B0604020202020204" pitchFamily="34" charset="0"/>
                <a:ea typeface="Calibri" pitchFamily="34" charset="-122"/>
                <a:cs typeface="Helvetica" panose="020B0604020202020204" pitchFamily="34" charset="0"/>
              </a:rPr>
              <a:t>Perplexity's stateless model means context doesn't stack the way it does in Claude or ChatGPT. Focus energy on query precision and Focus mode selection, these two alone dramatically improve output quality and relevance.</a:t>
            </a:r>
            <a:endParaRPr lang="en-US" sz="1209" dirty="0">
              <a:latin typeface="Helvetica" panose="020B0604020202020204" pitchFamily="34" charset="0"/>
              <a:cs typeface="Helvetica"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E9E3"/>
        </a:solidFill>
        <a:effectLst/>
      </p:bgPr>
    </p:bg>
    <p:spTree>
      <p:nvGrpSpPr>
        <p:cNvPr id="1" name=""/>
        <p:cNvGrpSpPr/>
        <p:nvPr/>
      </p:nvGrpSpPr>
      <p:grpSpPr>
        <a:xfrm>
          <a:off x="0" y="0"/>
          <a:ext cx="0" cy="0"/>
          <a:chOff x="0" y="0"/>
          <a:chExt cx="0" cy="0"/>
        </a:xfrm>
      </p:grpSpPr>
      <p:sp>
        <p:nvSpPr>
          <p:cNvPr id="2" name="Shape 0"/>
          <p:cNvSpPr/>
          <p:nvPr/>
        </p:nvSpPr>
        <p:spPr>
          <a:xfrm>
            <a:off x="67733" y="0"/>
            <a:ext cx="17296384" cy="715264"/>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pic>
        <p:nvPicPr>
          <p:cNvPr id="3" name="Image 0" descr="preencoded.png"/>
          <p:cNvPicPr>
            <a:picLocks noChangeAspect="1"/>
          </p:cNvPicPr>
          <p:nvPr/>
        </p:nvPicPr>
        <p:blipFill>
          <a:blip r:embed="rId3"/>
          <a:stretch>
            <a:fillRect/>
          </a:stretch>
        </p:blipFill>
        <p:spPr>
          <a:xfrm>
            <a:off x="392853" y="117043"/>
            <a:ext cx="455168" cy="455168"/>
          </a:xfrm>
          <a:prstGeom prst="rect">
            <a:avLst/>
          </a:prstGeom>
        </p:spPr>
      </p:pic>
      <p:sp>
        <p:nvSpPr>
          <p:cNvPr id="4" name="Text 1"/>
          <p:cNvSpPr/>
          <p:nvPr/>
        </p:nvSpPr>
        <p:spPr>
          <a:xfrm>
            <a:off x="939055" y="104039"/>
            <a:ext cx="6502400" cy="494182"/>
          </a:xfrm>
          <a:prstGeom prst="rect">
            <a:avLst/>
          </a:prstGeom>
          <a:noFill/>
          <a:ln/>
        </p:spPr>
        <p:txBody>
          <a:bodyPr wrap="square" lIns="0" tIns="0" rIns="0" bIns="0" rtlCol="0" anchor="ctr"/>
          <a:lstStyle/>
          <a:p>
            <a:r>
              <a:rPr lang="en-US" sz="2133" b="1" dirty="0">
                <a:solidFill>
                  <a:srgbClr val="FFFFFF"/>
                </a:solidFill>
                <a:latin typeface="Helvetica" panose="020B0604020202020204" pitchFamily="34" charset="0"/>
                <a:ea typeface="Georgia" pitchFamily="34" charset="-122"/>
                <a:cs typeface="Helvetica" panose="020B0604020202020204" pitchFamily="34" charset="0"/>
              </a:rPr>
              <a:t>Microsoft Copilot, Token &amp; Context Optimisation</a:t>
            </a:r>
            <a:endParaRPr lang="en-US" sz="2133" dirty="0">
              <a:latin typeface="Helvetica" panose="020B0604020202020204" pitchFamily="34" charset="0"/>
              <a:cs typeface="Helvetica" panose="020B0604020202020204" pitchFamily="34" charset="0"/>
            </a:endParaRPr>
          </a:p>
        </p:txBody>
      </p:sp>
      <p:sp>
        <p:nvSpPr>
          <p:cNvPr id="5" name="Text 2"/>
          <p:cNvSpPr/>
          <p:nvPr/>
        </p:nvSpPr>
        <p:spPr>
          <a:xfrm>
            <a:off x="7220373" y="104039"/>
            <a:ext cx="9818624" cy="494182"/>
          </a:xfrm>
          <a:prstGeom prst="rect">
            <a:avLst/>
          </a:prstGeom>
          <a:noFill/>
          <a:ln/>
        </p:spPr>
        <p:txBody>
          <a:bodyPr wrap="square" lIns="0" tIns="0" rIns="0" bIns="0" rtlCol="0" anchor="ctr"/>
          <a:lstStyle/>
          <a:p>
            <a:pPr algn="r"/>
            <a:r>
              <a:rPr lang="en-US" sz="1422" i="1" dirty="0">
                <a:solidFill>
                  <a:srgbClr val="FFFFFF"/>
                </a:solidFill>
                <a:latin typeface="Helvetica" panose="020B0604020202020204" pitchFamily="34" charset="0"/>
                <a:ea typeface="Calibri" pitchFamily="34" charset="-122"/>
                <a:cs typeface="Helvetica" panose="020B0604020202020204" pitchFamily="34" charset="0"/>
              </a:rPr>
              <a:t>Microsoft · Powered by GPT-5.5 · Microsoft 365 integrated (extra cost)</a:t>
            </a:r>
            <a:endParaRPr lang="en-US" sz="1422" dirty="0">
              <a:latin typeface="Helvetica" panose="020B0604020202020204" pitchFamily="34" charset="0"/>
              <a:cs typeface="Helvetica" panose="020B0604020202020204" pitchFamily="34" charset="0"/>
            </a:endParaRPr>
          </a:p>
        </p:txBody>
      </p:sp>
      <p:sp>
        <p:nvSpPr>
          <p:cNvPr id="6" name="Text 3"/>
          <p:cNvSpPr/>
          <p:nvPr/>
        </p:nvSpPr>
        <p:spPr>
          <a:xfrm>
            <a:off x="522901" y="780288"/>
            <a:ext cx="13004800" cy="624230"/>
          </a:xfrm>
          <a:prstGeom prst="rect">
            <a:avLst/>
          </a:prstGeom>
          <a:noFill/>
          <a:ln/>
        </p:spPr>
        <p:txBody>
          <a:bodyPr wrap="square" lIns="0" tIns="0" rIns="0" bIns="0" rtlCol="0" anchor="ctr"/>
          <a:lstStyle/>
          <a:p>
            <a:r>
              <a:rPr lang="en-US" sz="3129" b="1" dirty="0">
                <a:solidFill>
                  <a:srgbClr val="1A1208"/>
                </a:solidFill>
                <a:latin typeface="Helvetica" panose="020B0604020202020204" pitchFamily="34" charset="0"/>
                <a:ea typeface="Georgia" pitchFamily="34" charset="-122"/>
                <a:cs typeface="Helvetica" panose="020B0604020202020204" pitchFamily="34" charset="0"/>
              </a:rPr>
              <a:t>How to Get More from Microsoft Copilot</a:t>
            </a:r>
            <a:endParaRPr lang="en-US" sz="3129" dirty="0">
              <a:latin typeface="Helvetica" panose="020B0604020202020204" pitchFamily="34" charset="0"/>
              <a:cs typeface="Helvetica" panose="020B0604020202020204" pitchFamily="34" charset="0"/>
            </a:endParaRPr>
          </a:p>
        </p:txBody>
      </p:sp>
      <p:sp>
        <p:nvSpPr>
          <p:cNvPr id="7" name="Text 4"/>
          <p:cNvSpPr/>
          <p:nvPr/>
        </p:nvSpPr>
        <p:spPr>
          <a:xfrm>
            <a:off x="617065" y="1393631"/>
            <a:ext cx="14579681" cy="260096"/>
          </a:xfrm>
          <a:prstGeom prst="rect">
            <a:avLst/>
          </a:prstGeom>
          <a:noFill/>
          <a:ln/>
        </p:spPr>
        <p:txBody>
          <a:bodyPr wrap="square" lIns="0" tIns="0" rIns="0" bIns="0" rtlCol="0" anchor="ctr"/>
          <a:lstStyle/>
          <a:p>
            <a:r>
              <a:rPr lang="en-US" sz="1422" i="1" dirty="0">
                <a:solidFill>
                  <a:srgbClr val="7A6A55"/>
                </a:solidFill>
                <a:latin typeface="Helvetica" panose="020B0604020202020204" pitchFamily="34" charset="0"/>
                <a:ea typeface="Calibri" pitchFamily="34" charset="-122"/>
                <a:cs typeface="Helvetica" panose="020B0604020202020204" pitchFamily="34" charset="0"/>
              </a:rPr>
              <a:t>Strategies to improve precision, reduce wasted responses, and maximise your M365 integration</a:t>
            </a:r>
            <a:endParaRPr lang="en-US" sz="1422" dirty="0">
              <a:latin typeface="Helvetica" panose="020B0604020202020204" pitchFamily="34" charset="0"/>
              <a:cs typeface="Helvetica" panose="020B0604020202020204" pitchFamily="34" charset="0"/>
            </a:endParaRPr>
          </a:p>
        </p:txBody>
      </p:sp>
      <p:sp>
        <p:nvSpPr>
          <p:cNvPr id="8" name="Shape 5"/>
          <p:cNvSpPr/>
          <p:nvPr/>
        </p:nvSpPr>
        <p:spPr>
          <a:xfrm>
            <a:off x="457877" y="2013636"/>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 name="Text 6"/>
          <p:cNvSpPr/>
          <p:nvPr/>
        </p:nvSpPr>
        <p:spPr>
          <a:xfrm>
            <a:off x="457877" y="2000631"/>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BEFORE YOU START</a:t>
            </a:r>
            <a:endParaRPr lang="en-US" sz="996" dirty="0">
              <a:latin typeface="Helvetica" panose="020B0604020202020204" pitchFamily="34" charset="0"/>
              <a:cs typeface="Helvetica" panose="020B0604020202020204" pitchFamily="34" charset="0"/>
            </a:endParaRPr>
          </a:p>
        </p:txBody>
      </p:sp>
      <p:sp>
        <p:nvSpPr>
          <p:cNvPr id="10" name="Shape 7"/>
          <p:cNvSpPr/>
          <p:nvPr/>
        </p:nvSpPr>
        <p:spPr>
          <a:xfrm>
            <a:off x="2746722" y="2150187"/>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1" name="Shape 8"/>
          <p:cNvSpPr/>
          <p:nvPr/>
        </p:nvSpPr>
        <p:spPr>
          <a:xfrm>
            <a:off x="457877" y="4796663"/>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2" name="Text 9"/>
          <p:cNvSpPr/>
          <p:nvPr/>
        </p:nvSpPr>
        <p:spPr>
          <a:xfrm>
            <a:off x="457877" y="4783658"/>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DURING THE CHAT</a:t>
            </a:r>
            <a:endParaRPr lang="en-US" sz="996" dirty="0">
              <a:latin typeface="Helvetica" panose="020B0604020202020204" pitchFamily="34" charset="0"/>
              <a:cs typeface="Helvetica" panose="020B0604020202020204" pitchFamily="34" charset="0"/>
            </a:endParaRPr>
          </a:p>
        </p:txBody>
      </p:sp>
      <p:sp>
        <p:nvSpPr>
          <p:cNvPr id="13" name="Shape 10"/>
          <p:cNvSpPr/>
          <p:nvPr/>
        </p:nvSpPr>
        <p:spPr>
          <a:xfrm>
            <a:off x="2746722" y="4933214"/>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4" name="Shape 11"/>
          <p:cNvSpPr/>
          <p:nvPr/>
        </p:nvSpPr>
        <p:spPr>
          <a:xfrm>
            <a:off x="457877" y="7579690"/>
            <a:ext cx="2210816" cy="286106"/>
          </a:xfrm>
          <a:prstGeom prst="rect">
            <a:avLst/>
          </a:prstGeom>
          <a:solidFill>
            <a:srgbClr val="F0E6D6"/>
          </a:solid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5" name="Text 12"/>
          <p:cNvSpPr/>
          <p:nvPr/>
        </p:nvSpPr>
        <p:spPr>
          <a:xfrm>
            <a:off x="457877" y="7566686"/>
            <a:ext cx="2210816" cy="286106"/>
          </a:xfrm>
          <a:prstGeom prst="rect">
            <a:avLst/>
          </a:prstGeom>
          <a:noFill/>
          <a:ln/>
        </p:spPr>
        <p:txBody>
          <a:bodyPr wrap="square" lIns="0" tIns="0" rIns="0" bIns="0" rtlCol="0" anchor="ctr"/>
          <a:lstStyle/>
          <a:p>
            <a:pPr algn="ctr"/>
            <a:r>
              <a:rPr lang="en-US" sz="996" b="1" kern="0" spc="213" dirty="0">
                <a:solidFill>
                  <a:srgbClr val="8A6A3E"/>
                </a:solidFill>
                <a:latin typeface="Helvetica" panose="020B0604020202020204" pitchFamily="34" charset="0"/>
                <a:ea typeface="Calibri" pitchFamily="34" charset="-122"/>
                <a:cs typeface="Helvetica" panose="020B0604020202020204" pitchFamily="34" charset="0"/>
              </a:rPr>
              <a:t>MICROSOFT 365 TIPS</a:t>
            </a:r>
            <a:endParaRPr lang="en-US" sz="996" dirty="0">
              <a:latin typeface="Helvetica" panose="020B0604020202020204" pitchFamily="34" charset="0"/>
              <a:cs typeface="Helvetica" panose="020B0604020202020204" pitchFamily="34" charset="0"/>
            </a:endParaRPr>
          </a:p>
        </p:txBody>
      </p:sp>
      <p:sp>
        <p:nvSpPr>
          <p:cNvPr id="16" name="Shape 13"/>
          <p:cNvSpPr/>
          <p:nvPr/>
        </p:nvSpPr>
        <p:spPr>
          <a:xfrm>
            <a:off x="2746722" y="7716241"/>
            <a:ext cx="14227251" cy="0"/>
          </a:xfrm>
          <a:prstGeom prst="line">
            <a:avLst/>
          </a:prstGeom>
          <a:noFill/>
          <a:ln w="6350">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7" name="Shape 14"/>
          <p:cNvSpPr/>
          <p:nvPr/>
        </p:nvSpPr>
        <p:spPr>
          <a:xfrm>
            <a:off x="457878" y="235176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18" name="Shape 15"/>
          <p:cNvSpPr/>
          <p:nvPr/>
        </p:nvSpPr>
        <p:spPr>
          <a:xfrm>
            <a:off x="457877" y="2351761"/>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19" name="Text 16"/>
          <p:cNvSpPr/>
          <p:nvPr/>
        </p:nvSpPr>
        <p:spPr>
          <a:xfrm>
            <a:off x="587925" y="241678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1</a:t>
            </a:r>
            <a:endParaRPr lang="en-US" sz="2844" dirty="0">
              <a:latin typeface="Helvetica" panose="020B0604020202020204" pitchFamily="34" charset="0"/>
              <a:cs typeface="Helvetica" panose="020B0604020202020204" pitchFamily="34" charset="0"/>
            </a:endParaRPr>
          </a:p>
        </p:txBody>
      </p:sp>
      <p:pic>
        <p:nvPicPr>
          <p:cNvPr id="20" name="Image 1" descr="preencoded.png"/>
          <p:cNvPicPr>
            <a:picLocks noChangeAspect="1"/>
          </p:cNvPicPr>
          <p:nvPr/>
        </p:nvPicPr>
        <p:blipFill>
          <a:blip r:embed="rId4"/>
          <a:stretch>
            <a:fillRect/>
          </a:stretch>
        </p:blipFill>
        <p:spPr>
          <a:xfrm>
            <a:off x="3845628" y="2429790"/>
            <a:ext cx="416154" cy="416154"/>
          </a:xfrm>
          <a:prstGeom prst="rect">
            <a:avLst/>
          </a:prstGeom>
        </p:spPr>
      </p:pic>
      <p:sp>
        <p:nvSpPr>
          <p:cNvPr id="21" name="Text 17"/>
          <p:cNvSpPr/>
          <p:nvPr/>
        </p:nvSpPr>
        <p:spPr>
          <a:xfrm>
            <a:off x="587926" y="296298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CONV. STYLE</a:t>
            </a:r>
            <a:endParaRPr lang="en-US" sz="924" dirty="0">
              <a:latin typeface="Helvetica" panose="020B0604020202020204" pitchFamily="34" charset="0"/>
              <a:cs typeface="Helvetica" panose="020B0604020202020204" pitchFamily="34" charset="0"/>
            </a:endParaRPr>
          </a:p>
        </p:txBody>
      </p:sp>
      <p:sp>
        <p:nvSpPr>
          <p:cNvPr id="22" name="Text 18"/>
          <p:cNvSpPr/>
          <p:nvPr/>
        </p:nvSpPr>
        <p:spPr>
          <a:xfrm>
            <a:off x="587926" y="3031623"/>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Set Conversation Style to Precise</a:t>
            </a:r>
            <a:endParaRPr lang="en-US" sz="1351" dirty="0">
              <a:latin typeface="Helvetica" panose="020B0604020202020204" pitchFamily="34" charset="0"/>
              <a:cs typeface="Helvetica" panose="020B0604020202020204" pitchFamily="34" charset="0"/>
            </a:endParaRPr>
          </a:p>
        </p:txBody>
      </p:sp>
      <p:sp>
        <p:nvSpPr>
          <p:cNvPr id="23" name="Text 19"/>
          <p:cNvSpPr/>
          <p:nvPr/>
        </p:nvSpPr>
        <p:spPr>
          <a:xfrm>
            <a:off x="587926" y="3546758"/>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Creative mode generates more, elaborates more, uses more tokens. Precise mode stays on-topic, shorter, and more accurate for work tasks.</a:t>
            </a:r>
            <a:endParaRPr lang="en-US" sz="1422" dirty="0">
              <a:latin typeface="Helvetica" panose="020B0604020202020204" pitchFamily="34" charset="0"/>
              <a:cs typeface="Helvetica" panose="020B0604020202020204" pitchFamily="34" charset="0"/>
            </a:endParaRPr>
          </a:p>
        </p:txBody>
      </p:sp>
      <p:sp>
        <p:nvSpPr>
          <p:cNvPr id="24" name="Shape 20"/>
          <p:cNvSpPr/>
          <p:nvPr/>
        </p:nvSpPr>
        <p:spPr>
          <a:xfrm>
            <a:off x="587926" y="4315486"/>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5" name="Text 21"/>
          <p:cNvSpPr/>
          <p:nvPr/>
        </p:nvSpPr>
        <p:spPr>
          <a:xfrm>
            <a:off x="587926" y="430248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Precise = fewer tokens</a:t>
            </a:r>
            <a:endParaRPr lang="en-US" sz="924" dirty="0">
              <a:latin typeface="Helvetica" panose="020B0604020202020204" pitchFamily="34" charset="0"/>
              <a:cs typeface="Helvetica" panose="020B0604020202020204" pitchFamily="34" charset="0"/>
            </a:endParaRPr>
          </a:p>
        </p:txBody>
      </p:sp>
      <p:sp>
        <p:nvSpPr>
          <p:cNvPr id="26" name="Shape 22"/>
          <p:cNvSpPr/>
          <p:nvPr/>
        </p:nvSpPr>
        <p:spPr>
          <a:xfrm>
            <a:off x="4586902" y="235176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27" name="Shape 23"/>
          <p:cNvSpPr/>
          <p:nvPr/>
        </p:nvSpPr>
        <p:spPr>
          <a:xfrm>
            <a:off x="4586901" y="2351761"/>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28" name="Text 24"/>
          <p:cNvSpPr/>
          <p:nvPr/>
        </p:nvSpPr>
        <p:spPr>
          <a:xfrm>
            <a:off x="4716949" y="241678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2</a:t>
            </a:r>
            <a:endParaRPr lang="en-US" sz="2844" dirty="0">
              <a:latin typeface="Helvetica" panose="020B0604020202020204" pitchFamily="34" charset="0"/>
              <a:cs typeface="Helvetica" panose="020B0604020202020204" pitchFamily="34" charset="0"/>
            </a:endParaRPr>
          </a:p>
        </p:txBody>
      </p:sp>
      <p:pic>
        <p:nvPicPr>
          <p:cNvPr id="29" name="Image 2" descr="preencoded.png"/>
          <p:cNvPicPr>
            <a:picLocks noChangeAspect="1"/>
          </p:cNvPicPr>
          <p:nvPr/>
        </p:nvPicPr>
        <p:blipFill>
          <a:blip r:embed="rId5"/>
          <a:stretch>
            <a:fillRect/>
          </a:stretch>
        </p:blipFill>
        <p:spPr>
          <a:xfrm>
            <a:off x="7974652" y="2429790"/>
            <a:ext cx="416154" cy="416154"/>
          </a:xfrm>
          <a:prstGeom prst="rect">
            <a:avLst/>
          </a:prstGeom>
        </p:spPr>
      </p:pic>
      <p:sp>
        <p:nvSpPr>
          <p:cNvPr id="30" name="Text 25"/>
          <p:cNvSpPr/>
          <p:nvPr/>
        </p:nvSpPr>
        <p:spPr>
          <a:xfrm>
            <a:off x="4716950" y="296298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FILE GROUNDING</a:t>
            </a:r>
            <a:endParaRPr lang="en-US" sz="924" dirty="0">
              <a:latin typeface="Helvetica" panose="020B0604020202020204" pitchFamily="34" charset="0"/>
              <a:cs typeface="Helvetica" panose="020B0604020202020204" pitchFamily="34" charset="0"/>
            </a:endParaRPr>
          </a:p>
        </p:txBody>
      </p:sp>
      <p:sp>
        <p:nvSpPr>
          <p:cNvPr id="31" name="Text 26"/>
          <p:cNvSpPr/>
          <p:nvPr/>
        </p:nvSpPr>
        <p:spPr>
          <a:xfrm>
            <a:off x="4716950" y="3022592"/>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Ground with @file References</a:t>
            </a:r>
            <a:endParaRPr lang="en-US" sz="1351" dirty="0">
              <a:latin typeface="Helvetica" panose="020B0604020202020204" pitchFamily="34" charset="0"/>
              <a:cs typeface="Helvetica" panose="020B0604020202020204" pitchFamily="34" charset="0"/>
            </a:endParaRPr>
          </a:p>
        </p:txBody>
      </p:sp>
      <p:sp>
        <p:nvSpPr>
          <p:cNvPr id="32" name="Text 27"/>
          <p:cNvSpPr/>
          <p:nvPr/>
        </p:nvSpPr>
        <p:spPr>
          <a:xfrm>
            <a:off x="4716950" y="353772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In M365 apps, type @filename to reference Word docs, Excel sheets, or emails directly. Far more efficient than copy-pasting content into the prompt.</a:t>
            </a:r>
            <a:endParaRPr lang="en-US" sz="1422" dirty="0">
              <a:latin typeface="Helvetica" panose="020B0604020202020204" pitchFamily="34" charset="0"/>
              <a:cs typeface="Helvetica" panose="020B0604020202020204" pitchFamily="34" charset="0"/>
            </a:endParaRPr>
          </a:p>
        </p:txBody>
      </p:sp>
      <p:sp>
        <p:nvSpPr>
          <p:cNvPr id="33" name="Shape 28"/>
          <p:cNvSpPr/>
          <p:nvPr/>
        </p:nvSpPr>
        <p:spPr>
          <a:xfrm>
            <a:off x="4716950" y="4315486"/>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4" name="Text 29"/>
          <p:cNvSpPr/>
          <p:nvPr/>
        </p:nvSpPr>
        <p:spPr>
          <a:xfrm>
            <a:off x="4716950" y="430248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@file instead of paste</a:t>
            </a:r>
            <a:endParaRPr lang="en-US" sz="924" dirty="0">
              <a:latin typeface="Helvetica" panose="020B0604020202020204" pitchFamily="34" charset="0"/>
              <a:cs typeface="Helvetica" panose="020B0604020202020204" pitchFamily="34" charset="0"/>
            </a:endParaRPr>
          </a:p>
        </p:txBody>
      </p:sp>
      <p:sp>
        <p:nvSpPr>
          <p:cNvPr id="35" name="Shape 30"/>
          <p:cNvSpPr/>
          <p:nvPr/>
        </p:nvSpPr>
        <p:spPr>
          <a:xfrm>
            <a:off x="8715926" y="235176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36" name="Shape 31"/>
          <p:cNvSpPr/>
          <p:nvPr/>
        </p:nvSpPr>
        <p:spPr>
          <a:xfrm>
            <a:off x="8715925" y="2351761"/>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37" name="Text 32"/>
          <p:cNvSpPr/>
          <p:nvPr/>
        </p:nvSpPr>
        <p:spPr>
          <a:xfrm>
            <a:off x="8845973" y="241678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3</a:t>
            </a:r>
            <a:endParaRPr lang="en-US" sz="2844" dirty="0">
              <a:latin typeface="Helvetica" panose="020B0604020202020204" pitchFamily="34" charset="0"/>
              <a:cs typeface="Helvetica" panose="020B0604020202020204" pitchFamily="34" charset="0"/>
            </a:endParaRPr>
          </a:p>
        </p:txBody>
      </p:sp>
      <p:pic>
        <p:nvPicPr>
          <p:cNvPr id="38" name="Image 3" descr="preencoded.png"/>
          <p:cNvPicPr>
            <a:picLocks noChangeAspect="1"/>
          </p:cNvPicPr>
          <p:nvPr/>
        </p:nvPicPr>
        <p:blipFill>
          <a:blip r:embed="rId6"/>
          <a:stretch>
            <a:fillRect/>
          </a:stretch>
        </p:blipFill>
        <p:spPr>
          <a:xfrm>
            <a:off x="12103676" y="2429790"/>
            <a:ext cx="416154" cy="416154"/>
          </a:xfrm>
          <a:prstGeom prst="rect">
            <a:avLst/>
          </a:prstGeom>
        </p:spPr>
      </p:pic>
      <p:sp>
        <p:nvSpPr>
          <p:cNvPr id="39" name="Text 33"/>
          <p:cNvSpPr/>
          <p:nvPr/>
        </p:nvSpPr>
        <p:spPr>
          <a:xfrm>
            <a:off x="8845974" y="296298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MEETING CONTEXT</a:t>
            </a:r>
            <a:endParaRPr lang="en-US" sz="924" dirty="0">
              <a:latin typeface="Helvetica" panose="020B0604020202020204" pitchFamily="34" charset="0"/>
              <a:cs typeface="Helvetica" panose="020B0604020202020204" pitchFamily="34" charset="0"/>
            </a:endParaRPr>
          </a:p>
        </p:txBody>
      </p:sp>
      <p:sp>
        <p:nvSpPr>
          <p:cNvPr id="40" name="Text 34"/>
          <p:cNvSpPr/>
          <p:nvPr/>
        </p:nvSpPr>
        <p:spPr>
          <a:xfrm>
            <a:off x="8845974" y="3013561"/>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Reference @meetings for Recaps</a:t>
            </a:r>
            <a:endParaRPr lang="en-US" sz="1351" dirty="0">
              <a:latin typeface="Helvetica" panose="020B0604020202020204" pitchFamily="34" charset="0"/>
              <a:cs typeface="Helvetica" panose="020B0604020202020204" pitchFamily="34" charset="0"/>
            </a:endParaRPr>
          </a:p>
        </p:txBody>
      </p:sp>
      <p:sp>
        <p:nvSpPr>
          <p:cNvPr id="41" name="Text 35"/>
          <p:cNvSpPr/>
          <p:nvPr/>
        </p:nvSpPr>
        <p:spPr>
          <a:xfrm>
            <a:off x="8845974" y="3555789"/>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In Teams, use @meeting to ground summaries and action items on actual transcripts. Avoids manually pasting meeting notes into Copilot.</a:t>
            </a:r>
            <a:endParaRPr lang="en-US" sz="1422" dirty="0">
              <a:latin typeface="Helvetica" panose="020B0604020202020204" pitchFamily="34" charset="0"/>
              <a:cs typeface="Helvetica" panose="020B0604020202020204" pitchFamily="34" charset="0"/>
            </a:endParaRPr>
          </a:p>
        </p:txBody>
      </p:sp>
      <p:sp>
        <p:nvSpPr>
          <p:cNvPr id="42" name="Shape 36"/>
          <p:cNvSpPr/>
          <p:nvPr/>
        </p:nvSpPr>
        <p:spPr>
          <a:xfrm>
            <a:off x="8845974" y="4315486"/>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3" name="Text 37"/>
          <p:cNvSpPr/>
          <p:nvPr/>
        </p:nvSpPr>
        <p:spPr>
          <a:xfrm>
            <a:off x="8845974" y="430248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Auto-grounded transcripts</a:t>
            </a:r>
            <a:endParaRPr lang="en-US" sz="924" dirty="0">
              <a:latin typeface="Helvetica" panose="020B0604020202020204" pitchFamily="34" charset="0"/>
              <a:cs typeface="Helvetica" panose="020B0604020202020204" pitchFamily="34" charset="0"/>
            </a:endParaRPr>
          </a:p>
        </p:txBody>
      </p:sp>
      <p:sp>
        <p:nvSpPr>
          <p:cNvPr id="44" name="Shape 38"/>
          <p:cNvSpPr/>
          <p:nvPr/>
        </p:nvSpPr>
        <p:spPr>
          <a:xfrm>
            <a:off x="12844950" y="2351761"/>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45" name="Shape 39"/>
          <p:cNvSpPr/>
          <p:nvPr/>
        </p:nvSpPr>
        <p:spPr>
          <a:xfrm>
            <a:off x="12844949" y="2351761"/>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46" name="Text 40"/>
          <p:cNvSpPr/>
          <p:nvPr/>
        </p:nvSpPr>
        <p:spPr>
          <a:xfrm>
            <a:off x="12974997" y="2416785"/>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4</a:t>
            </a:r>
            <a:endParaRPr lang="en-US" sz="2844" dirty="0">
              <a:latin typeface="Helvetica" panose="020B0604020202020204" pitchFamily="34" charset="0"/>
              <a:cs typeface="Helvetica" panose="020B0604020202020204" pitchFamily="34" charset="0"/>
            </a:endParaRPr>
          </a:p>
        </p:txBody>
      </p:sp>
      <p:pic>
        <p:nvPicPr>
          <p:cNvPr id="47" name="Image 4" descr="preencoded.png"/>
          <p:cNvPicPr>
            <a:picLocks noChangeAspect="1"/>
          </p:cNvPicPr>
          <p:nvPr/>
        </p:nvPicPr>
        <p:blipFill>
          <a:blip r:embed="rId7"/>
          <a:stretch>
            <a:fillRect/>
          </a:stretch>
        </p:blipFill>
        <p:spPr>
          <a:xfrm>
            <a:off x="16232700" y="2429790"/>
            <a:ext cx="416154" cy="416154"/>
          </a:xfrm>
          <a:prstGeom prst="rect">
            <a:avLst/>
          </a:prstGeom>
        </p:spPr>
      </p:pic>
      <p:sp>
        <p:nvSpPr>
          <p:cNvPr id="48" name="Text 41"/>
          <p:cNvSpPr/>
          <p:nvPr/>
        </p:nvSpPr>
        <p:spPr>
          <a:xfrm>
            <a:off x="12974998" y="2962987"/>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PLUGIN HYGIENE</a:t>
            </a:r>
            <a:endParaRPr lang="en-US" sz="924" dirty="0">
              <a:latin typeface="Helvetica" panose="020B0604020202020204" pitchFamily="34" charset="0"/>
              <a:cs typeface="Helvetica" panose="020B0604020202020204" pitchFamily="34" charset="0"/>
            </a:endParaRPr>
          </a:p>
        </p:txBody>
      </p:sp>
      <p:sp>
        <p:nvSpPr>
          <p:cNvPr id="49" name="Text 42"/>
          <p:cNvSpPr/>
          <p:nvPr/>
        </p:nvSpPr>
        <p:spPr>
          <a:xfrm>
            <a:off x="12974998" y="3022592"/>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Disable Unused Plugins &amp; Connectors</a:t>
            </a:r>
            <a:endParaRPr lang="en-US" sz="1351" dirty="0">
              <a:latin typeface="Helvetica" panose="020B0604020202020204" pitchFamily="34" charset="0"/>
              <a:cs typeface="Helvetica" panose="020B0604020202020204" pitchFamily="34" charset="0"/>
            </a:endParaRPr>
          </a:p>
        </p:txBody>
      </p:sp>
      <p:sp>
        <p:nvSpPr>
          <p:cNvPr id="50" name="Text 43"/>
          <p:cNvSpPr/>
          <p:nvPr/>
        </p:nvSpPr>
        <p:spPr>
          <a:xfrm>
            <a:off x="12974998" y="3528695"/>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Each active plugin adds retrieval overhead to every query, even if not relevant. Audit and disable all plugins you're not actively using.</a:t>
            </a:r>
            <a:endParaRPr lang="en-US" sz="1422" dirty="0">
              <a:latin typeface="Helvetica" panose="020B0604020202020204" pitchFamily="34" charset="0"/>
              <a:cs typeface="Helvetica" panose="020B0604020202020204" pitchFamily="34" charset="0"/>
            </a:endParaRPr>
          </a:p>
        </p:txBody>
      </p:sp>
      <p:sp>
        <p:nvSpPr>
          <p:cNvPr id="51" name="Shape 44"/>
          <p:cNvSpPr/>
          <p:nvPr/>
        </p:nvSpPr>
        <p:spPr>
          <a:xfrm>
            <a:off x="12974998" y="4315486"/>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2" name="Text 45"/>
          <p:cNvSpPr/>
          <p:nvPr/>
        </p:nvSpPr>
        <p:spPr>
          <a:xfrm>
            <a:off x="12974998" y="4302481"/>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Fewer plugins = faster</a:t>
            </a:r>
            <a:endParaRPr lang="en-US" sz="924" dirty="0">
              <a:latin typeface="Helvetica" panose="020B0604020202020204" pitchFamily="34" charset="0"/>
              <a:cs typeface="Helvetica" panose="020B0604020202020204" pitchFamily="34" charset="0"/>
            </a:endParaRPr>
          </a:p>
        </p:txBody>
      </p:sp>
      <p:sp>
        <p:nvSpPr>
          <p:cNvPr id="53" name="Shape 46"/>
          <p:cNvSpPr/>
          <p:nvPr/>
        </p:nvSpPr>
        <p:spPr>
          <a:xfrm>
            <a:off x="457878" y="513478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54" name="Shape 47"/>
          <p:cNvSpPr/>
          <p:nvPr/>
        </p:nvSpPr>
        <p:spPr>
          <a:xfrm>
            <a:off x="457877" y="5134788"/>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55" name="Text 48"/>
          <p:cNvSpPr/>
          <p:nvPr/>
        </p:nvSpPr>
        <p:spPr>
          <a:xfrm>
            <a:off x="587925" y="519981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5</a:t>
            </a:r>
            <a:endParaRPr lang="en-US" sz="2844" dirty="0">
              <a:latin typeface="Helvetica" panose="020B0604020202020204" pitchFamily="34" charset="0"/>
              <a:cs typeface="Helvetica" panose="020B0604020202020204" pitchFamily="34" charset="0"/>
            </a:endParaRPr>
          </a:p>
        </p:txBody>
      </p:sp>
      <p:pic>
        <p:nvPicPr>
          <p:cNvPr id="56" name="Image 5" descr="preencoded.png"/>
          <p:cNvPicPr>
            <a:picLocks noChangeAspect="1"/>
          </p:cNvPicPr>
          <p:nvPr/>
        </p:nvPicPr>
        <p:blipFill>
          <a:blip r:embed="rId8"/>
          <a:stretch>
            <a:fillRect/>
          </a:stretch>
        </p:blipFill>
        <p:spPr>
          <a:xfrm>
            <a:off x="3845628" y="5212817"/>
            <a:ext cx="416154" cy="416154"/>
          </a:xfrm>
          <a:prstGeom prst="rect">
            <a:avLst/>
          </a:prstGeom>
        </p:spPr>
      </p:pic>
      <p:sp>
        <p:nvSpPr>
          <p:cNvPr id="57" name="Text 49"/>
          <p:cNvSpPr/>
          <p:nvPr/>
        </p:nvSpPr>
        <p:spPr>
          <a:xfrm>
            <a:off x="587926" y="574601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PAGES</a:t>
            </a:r>
            <a:endParaRPr lang="en-US" sz="924" dirty="0">
              <a:latin typeface="Helvetica" panose="020B0604020202020204" pitchFamily="34" charset="0"/>
              <a:cs typeface="Helvetica" panose="020B0604020202020204" pitchFamily="34" charset="0"/>
            </a:endParaRPr>
          </a:p>
        </p:txBody>
      </p:sp>
      <p:sp>
        <p:nvSpPr>
          <p:cNvPr id="58" name="Text 50"/>
          <p:cNvSpPr/>
          <p:nvPr/>
        </p:nvSpPr>
        <p:spPr>
          <a:xfrm>
            <a:off x="587926" y="576949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Copilot Pages to Persist Outputs</a:t>
            </a:r>
            <a:endParaRPr lang="en-US" sz="1351" dirty="0">
              <a:latin typeface="Helvetica" panose="020B0604020202020204" pitchFamily="34" charset="0"/>
              <a:cs typeface="Helvetica" panose="020B0604020202020204" pitchFamily="34" charset="0"/>
            </a:endParaRPr>
          </a:p>
        </p:txBody>
      </p:sp>
      <p:sp>
        <p:nvSpPr>
          <p:cNvPr id="59" name="Text 51"/>
          <p:cNvSpPr/>
          <p:nvPr/>
        </p:nvSpPr>
        <p:spPr>
          <a:xfrm>
            <a:off x="587926" y="6338816"/>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Copilot Pages save session outputs for reuse across chats. Reference a Page instead of regenerating the same summary in a new session.</a:t>
            </a:r>
            <a:endParaRPr lang="en-US" sz="1422" dirty="0">
              <a:latin typeface="Helvetica" panose="020B0604020202020204" pitchFamily="34" charset="0"/>
              <a:cs typeface="Helvetica" panose="020B0604020202020204" pitchFamily="34" charset="0"/>
            </a:endParaRPr>
          </a:p>
        </p:txBody>
      </p:sp>
      <p:sp>
        <p:nvSpPr>
          <p:cNvPr id="60" name="Shape 52"/>
          <p:cNvSpPr/>
          <p:nvPr/>
        </p:nvSpPr>
        <p:spPr>
          <a:xfrm>
            <a:off x="587926" y="7098513"/>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1" name="Text 53"/>
          <p:cNvSpPr/>
          <p:nvPr/>
        </p:nvSpPr>
        <p:spPr>
          <a:xfrm>
            <a:off x="587926" y="708550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Persist once → reuse</a:t>
            </a:r>
            <a:endParaRPr lang="en-US" sz="924" dirty="0">
              <a:latin typeface="Helvetica" panose="020B0604020202020204" pitchFamily="34" charset="0"/>
              <a:cs typeface="Helvetica" panose="020B0604020202020204" pitchFamily="34" charset="0"/>
            </a:endParaRPr>
          </a:p>
        </p:txBody>
      </p:sp>
      <p:sp>
        <p:nvSpPr>
          <p:cNvPr id="62" name="Shape 54"/>
          <p:cNvSpPr/>
          <p:nvPr/>
        </p:nvSpPr>
        <p:spPr>
          <a:xfrm>
            <a:off x="4586902" y="513478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63" name="Shape 55"/>
          <p:cNvSpPr/>
          <p:nvPr/>
        </p:nvSpPr>
        <p:spPr>
          <a:xfrm>
            <a:off x="4586901" y="5134788"/>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64" name="Text 56"/>
          <p:cNvSpPr/>
          <p:nvPr/>
        </p:nvSpPr>
        <p:spPr>
          <a:xfrm>
            <a:off x="4716949" y="519981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6</a:t>
            </a:r>
            <a:endParaRPr lang="en-US" sz="2844" dirty="0">
              <a:latin typeface="Helvetica" panose="020B0604020202020204" pitchFamily="34" charset="0"/>
              <a:cs typeface="Helvetica" panose="020B0604020202020204" pitchFamily="34" charset="0"/>
            </a:endParaRPr>
          </a:p>
        </p:txBody>
      </p:sp>
      <p:pic>
        <p:nvPicPr>
          <p:cNvPr id="65" name="Image 6" descr="preencoded.png"/>
          <p:cNvPicPr>
            <a:picLocks noChangeAspect="1"/>
          </p:cNvPicPr>
          <p:nvPr/>
        </p:nvPicPr>
        <p:blipFill>
          <a:blip r:embed="rId9"/>
          <a:stretch>
            <a:fillRect/>
          </a:stretch>
        </p:blipFill>
        <p:spPr>
          <a:xfrm>
            <a:off x="7974652" y="5212817"/>
            <a:ext cx="416154" cy="416154"/>
          </a:xfrm>
          <a:prstGeom prst="rect">
            <a:avLst/>
          </a:prstGeom>
        </p:spPr>
      </p:pic>
      <p:sp>
        <p:nvSpPr>
          <p:cNvPr id="66" name="Text 57"/>
          <p:cNvSpPr/>
          <p:nvPr/>
        </p:nvSpPr>
        <p:spPr>
          <a:xfrm>
            <a:off x="4716950" y="574601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PROMPT FRAME</a:t>
            </a:r>
            <a:endParaRPr lang="en-US" sz="924" dirty="0">
              <a:latin typeface="Helvetica" panose="020B0604020202020204" pitchFamily="34" charset="0"/>
              <a:cs typeface="Helvetica" panose="020B0604020202020204" pitchFamily="34" charset="0"/>
            </a:endParaRPr>
          </a:p>
        </p:txBody>
      </p:sp>
      <p:sp>
        <p:nvSpPr>
          <p:cNvPr id="67" name="Text 58"/>
          <p:cNvSpPr/>
          <p:nvPr/>
        </p:nvSpPr>
        <p:spPr>
          <a:xfrm>
            <a:off x="4716950" y="579658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Frame Prompts with Goal + Format</a:t>
            </a:r>
            <a:endParaRPr lang="en-US" sz="1351" dirty="0">
              <a:latin typeface="Helvetica" panose="020B0604020202020204" pitchFamily="34" charset="0"/>
              <a:cs typeface="Helvetica" panose="020B0604020202020204" pitchFamily="34" charset="0"/>
            </a:endParaRPr>
          </a:p>
        </p:txBody>
      </p:sp>
      <p:sp>
        <p:nvSpPr>
          <p:cNvPr id="68" name="Text 59"/>
          <p:cNvSpPr/>
          <p:nvPr/>
        </p:nvSpPr>
        <p:spPr>
          <a:xfrm>
            <a:off x="4716950" y="6311723"/>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Always include: goal, context, format, and constraints in one prompt. Copilot performs far better with fully-specified requests than conversational back-and-forth.</a:t>
            </a:r>
            <a:endParaRPr lang="en-US" sz="1422" dirty="0">
              <a:latin typeface="Helvetica" panose="020B0604020202020204" pitchFamily="34" charset="0"/>
              <a:cs typeface="Helvetica" panose="020B0604020202020204" pitchFamily="34" charset="0"/>
            </a:endParaRPr>
          </a:p>
        </p:txBody>
      </p:sp>
      <p:sp>
        <p:nvSpPr>
          <p:cNvPr id="69" name="Shape 60"/>
          <p:cNvSpPr/>
          <p:nvPr/>
        </p:nvSpPr>
        <p:spPr>
          <a:xfrm>
            <a:off x="4716950" y="7098513"/>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0" name="Text 61"/>
          <p:cNvSpPr/>
          <p:nvPr/>
        </p:nvSpPr>
        <p:spPr>
          <a:xfrm>
            <a:off x="4716950" y="708550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Goal + Format = fewer rounds</a:t>
            </a:r>
            <a:endParaRPr lang="en-US" sz="924" dirty="0">
              <a:latin typeface="Helvetica" panose="020B0604020202020204" pitchFamily="34" charset="0"/>
              <a:cs typeface="Helvetica" panose="020B0604020202020204" pitchFamily="34" charset="0"/>
            </a:endParaRPr>
          </a:p>
        </p:txBody>
      </p:sp>
      <p:sp>
        <p:nvSpPr>
          <p:cNvPr id="71" name="Shape 62"/>
          <p:cNvSpPr/>
          <p:nvPr/>
        </p:nvSpPr>
        <p:spPr>
          <a:xfrm>
            <a:off x="8715926" y="513478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72" name="Shape 63"/>
          <p:cNvSpPr/>
          <p:nvPr/>
        </p:nvSpPr>
        <p:spPr>
          <a:xfrm>
            <a:off x="8715925" y="5134788"/>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3" name="Text 64"/>
          <p:cNvSpPr/>
          <p:nvPr/>
        </p:nvSpPr>
        <p:spPr>
          <a:xfrm>
            <a:off x="8845973" y="519981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7</a:t>
            </a:r>
            <a:endParaRPr lang="en-US" sz="2844" dirty="0">
              <a:latin typeface="Helvetica" panose="020B0604020202020204" pitchFamily="34" charset="0"/>
              <a:cs typeface="Helvetica" panose="020B0604020202020204" pitchFamily="34" charset="0"/>
            </a:endParaRPr>
          </a:p>
        </p:txBody>
      </p:sp>
      <p:pic>
        <p:nvPicPr>
          <p:cNvPr id="74" name="Image 7" descr="preencoded.png"/>
          <p:cNvPicPr>
            <a:picLocks noChangeAspect="1"/>
          </p:cNvPicPr>
          <p:nvPr/>
        </p:nvPicPr>
        <p:blipFill>
          <a:blip r:embed="rId10"/>
          <a:stretch>
            <a:fillRect/>
          </a:stretch>
        </p:blipFill>
        <p:spPr>
          <a:xfrm>
            <a:off x="12103676" y="5212817"/>
            <a:ext cx="416154" cy="416154"/>
          </a:xfrm>
          <a:prstGeom prst="rect">
            <a:avLst/>
          </a:prstGeom>
        </p:spPr>
      </p:pic>
      <p:sp>
        <p:nvSpPr>
          <p:cNvPr id="75" name="Text 65"/>
          <p:cNvSpPr/>
          <p:nvPr/>
        </p:nvSpPr>
        <p:spPr>
          <a:xfrm>
            <a:off x="8845974" y="574601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EXCEL / WORD</a:t>
            </a:r>
            <a:endParaRPr lang="en-US" sz="924" dirty="0">
              <a:latin typeface="Helvetica" panose="020B0604020202020204" pitchFamily="34" charset="0"/>
              <a:cs typeface="Helvetica" panose="020B0604020202020204" pitchFamily="34" charset="0"/>
            </a:endParaRPr>
          </a:p>
        </p:txBody>
      </p:sp>
      <p:sp>
        <p:nvSpPr>
          <p:cNvPr id="76" name="Text 66"/>
          <p:cNvSpPr/>
          <p:nvPr/>
        </p:nvSpPr>
        <p:spPr>
          <a:xfrm>
            <a:off x="8845974" y="5769495"/>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Use In-App Copilot, Not Chat</a:t>
            </a:r>
            <a:endParaRPr lang="en-US" sz="1351" dirty="0">
              <a:latin typeface="Helvetica" panose="020B0604020202020204" pitchFamily="34" charset="0"/>
              <a:cs typeface="Helvetica" panose="020B0604020202020204" pitchFamily="34" charset="0"/>
            </a:endParaRPr>
          </a:p>
        </p:txBody>
      </p:sp>
      <p:sp>
        <p:nvSpPr>
          <p:cNvPr id="77" name="Text 67"/>
          <p:cNvSpPr/>
          <p:nvPr/>
        </p:nvSpPr>
        <p:spPr>
          <a:xfrm>
            <a:off x="8845974" y="6347847"/>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Copilot inside Excel, Word, and PowerPoint is already grounded in your open file. Using the sidebar chat separately re-sends content unnecessarily.</a:t>
            </a:r>
            <a:endParaRPr lang="en-US" sz="1422" dirty="0">
              <a:latin typeface="Helvetica" panose="020B0604020202020204" pitchFamily="34" charset="0"/>
              <a:cs typeface="Helvetica" panose="020B0604020202020204" pitchFamily="34" charset="0"/>
            </a:endParaRPr>
          </a:p>
        </p:txBody>
      </p:sp>
      <p:sp>
        <p:nvSpPr>
          <p:cNvPr id="78" name="Shape 68"/>
          <p:cNvSpPr/>
          <p:nvPr/>
        </p:nvSpPr>
        <p:spPr>
          <a:xfrm>
            <a:off x="8845974" y="7098513"/>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79" name="Text 69"/>
          <p:cNvSpPr/>
          <p:nvPr/>
        </p:nvSpPr>
        <p:spPr>
          <a:xfrm>
            <a:off x="8845974" y="708550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In-app = already grounded</a:t>
            </a:r>
            <a:endParaRPr lang="en-US" sz="924" dirty="0">
              <a:latin typeface="Helvetica" panose="020B0604020202020204" pitchFamily="34" charset="0"/>
              <a:cs typeface="Helvetica" panose="020B0604020202020204" pitchFamily="34" charset="0"/>
            </a:endParaRPr>
          </a:p>
        </p:txBody>
      </p:sp>
      <p:sp>
        <p:nvSpPr>
          <p:cNvPr id="80" name="Shape 70"/>
          <p:cNvSpPr/>
          <p:nvPr/>
        </p:nvSpPr>
        <p:spPr>
          <a:xfrm>
            <a:off x="12844950" y="5134788"/>
            <a:ext cx="3972966" cy="2236826"/>
          </a:xfrm>
          <a:prstGeom prst="rect">
            <a:avLst/>
          </a:prstGeom>
          <a:solidFill>
            <a:srgbClr val="FFF8F0"/>
          </a:solidFill>
          <a:ln w="9525">
            <a:solidFill>
              <a:srgbClr val="DDD0BE"/>
            </a:solidFill>
            <a:prstDash val="solid"/>
          </a:ln>
          <a:effectLst>
            <a:outerShdw blurRad="63500" dist="25400" dir="8100000" algn="bl" rotWithShape="0">
              <a:srgbClr val="7A5C3A">
                <a:alpha val="10000"/>
              </a:srgbClr>
            </a:outerShdw>
          </a:effectLst>
        </p:spPr>
        <p:txBody>
          <a:bodyPr/>
          <a:lstStyle/>
          <a:p>
            <a:endParaRPr lang="en-IN" sz="2560">
              <a:latin typeface="Helvetica" panose="020B0604020202020204" pitchFamily="34" charset="0"/>
              <a:cs typeface="Helvetica" panose="020B0604020202020204" pitchFamily="34" charset="0"/>
            </a:endParaRPr>
          </a:p>
        </p:txBody>
      </p:sp>
      <p:sp>
        <p:nvSpPr>
          <p:cNvPr id="81" name="Shape 71"/>
          <p:cNvSpPr/>
          <p:nvPr/>
        </p:nvSpPr>
        <p:spPr>
          <a:xfrm>
            <a:off x="12844949" y="5134788"/>
            <a:ext cx="78029" cy="2236826"/>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2" name="Text 72"/>
          <p:cNvSpPr/>
          <p:nvPr/>
        </p:nvSpPr>
        <p:spPr>
          <a:xfrm>
            <a:off x="12974997" y="5199812"/>
            <a:ext cx="676250" cy="546202"/>
          </a:xfrm>
          <a:prstGeom prst="rect">
            <a:avLst/>
          </a:prstGeom>
          <a:noFill/>
          <a:ln/>
        </p:spPr>
        <p:txBody>
          <a:bodyPr wrap="square" lIns="0" tIns="0" rIns="0" bIns="0" rtlCol="0" anchor="ctr"/>
          <a:lstStyle/>
          <a:p>
            <a:r>
              <a:rPr lang="en-US" sz="2844" b="1" dirty="0">
                <a:solidFill>
                  <a:srgbClr val="C49A6C"/>
                </a:solidFill>
                <a:latin typeface="Helvetica" panose="020B0604020202020204" pitchFamily="34" charset="0"/>
                <a:ea typeface="Georgia" pitchFamily="34" charset="-122"/>
                <a:cs typeface="Helvetica" panose="020B0604020202020204" pitchFamily="34" charset="0"/>
              </a:rPr>
              <a:t>8</a:t>
            </a:r>
            <a:endParaRPr lang="en-US" sz="2844" dirty="0">
              <a:latin typeface="Helvetica" panose="020B0604020202020204" pitchFamily="34" charset="0"/>
              <a:cs typeface="Helvetica" panose="020B0604020202020204" pitchFamily="34" charset="0"/>
            </a:endParaRPr>
          </a:p>
        </p:txBody>
      </p:sp>
      <p:pic>
        <p:nvPicPr>
          <p:cNvPr id="83" name="Image 8" descr="preencoded.png"/>
          <p:cNvPicPr>
            <a:picLocks noChangeAspect="1"/>
          </p:cNvPicPr>
          <p:nvPr/>
        </p:nvPicPr>
        <p:blipFill>
          <a:blip r:embed="rId11"/>
          <a:stretch>
            <a:fillRect/>
          </a:stretch>
        </p:blipFill>
        <p:spPr>
          <a:xfrm>
            <a:off x="16232700" y="5212817"/>
            <a:ext cx="416154" cy="416154"/>
          </a:xfrm>
          <a:prstGeom prst="rect">
            <a:avLst/>
          </a:prstGeom>
        </p:spPr>
      </p:pic>
      <p:sp>
        <p:nvSpPr>
          <p:cNvPr id="84" name="Text 73"/>
          <p:cNvSpPr/>
          <p:nvPr/>
        </p:nvSpPr>
        <p:spPr>
          <a:xfrm>
            <a:off x="12974998" y="5746014"/>
            <a:ext cx="3712870" cy="208077"/>
          </a:xfrm>
          <a:prstGeom prst="rect">
            <a:avLst/>
          </a:prstGeom>
          <a:noFill/>
          <a:ln/>
        </p:spPr>
        <p:txBody>
          <a:bodyPr wrap="square" lIns="0" tIns="0" rIns="0" bIns="0" rtlCol="0" anchor="ctr"/>
          <a:lstStyle/>
          <a:p>
            <a:r>
              <a:rPr lang="en-US" sz="924" b="1" kern="0" spc="142" dirty="0">
                <a:solidFill>
                  <a:srgbClr val="8A6A3E"/>
                </a:solidFill>
                <a:latin typeface="Helvetica" panose="020B0604020202020204" pitchFamily="34" charset="0"/>
                <a:ea typeface="Calibri" pitchFamily="34" charset="-122"/>
                <a:cs typeface="Helvetica" panose="020B0604020202020204" pitchFamily="34" charset="0"/>
              </a:rPr>
              <a:t>PRIVACY SCOPE</a:t>
            </a:r>
            <a:endParaRPr lang="en-US" sz="924" dirty="0">
              <a:latin typeface="Helvetica" panose="020B0604020202020204" pitchFamily="34" charset="0"/>
              <a:cs typeface="Helvetica" panose="020B0604020202020204" pitchFamily="34" charset="0"/>
            </a:endParaRPr>
          </a:p>
        </p:txBody>
      </p:sp>
      <p:sp>
        <p:nvSpPr>
          <p:cNvPr id="85" name="Text 74"/>
          <p:cNvSpPr/>
          <p:nvPr/>
        </p:nvSpPr>
        <p:spPr>
          <a:xfrm>
            <a:off x="12974998" y="5796588"/>
            <a:ext cx="3712870" cy="546202"/>
          </a:xfrm>
          <a:prstGeom prst="rect">
            <a:avLst/>
          </a:prstGeom>
          <a:noFill/>
          <a:ln/>
        </p:spPr>
        <p:txBody>
          <a:bodyPr wrap="square" lIns="0" tIns="0" rIns="0" bIns="0" rtlCol="0" anchor="ctr"/>
          <a:lstStyle/>
          <a:p>
            <a:r>
              <a:rPr lang="en-US" sz="1351" b="1" dirty="0">
                <a:solidFill>
                  <a:srgbClr val="1A1208"/>
                </a:solidFill>
                <a:latin typeface="Helvetica" panose="020B0604020202020204" pitchFamily="34" charset="0"/>
                <a:ea typeface="Georgia" pitchFamily="34" charset="-122"/>
                <a:cs typeface="Helvetica" panose="020B0604020202020204" pitchFamily="34" charset="0"/>
              </a:rPr>
              <a:t>Understand Data Scope per Workspace</a:t>
            </a:r>
            <a:endParaRPr lang="en-US" sz="1351" dirty="0">
              <a:latin typeface="Helvetica" panose="020B0604020202020204" pitchFamily="34" charset="0"/>
              <a:cs typeface="Helvetica" panose="020B0604020202020204" pitchFamily="34" charset="0"/>
            </a:endParaRPr>
          </a:p>
        </p:txBody>
      </p:sp>
      <p:sp>
        <p:nvSpPr>
          <p:cNvPr id="86" name="Text 75"/>
          <p:cNvSpPr/>
          <p:nvPr/>
        </p:nvSpPr>
        <p:spPr>
          <a:xfrm>
            <a:off x="12974998" y="6338816"/>
            <a:ext cx="3712870" cy="650240"/>
          </a:xfrm>
          <a:prstGeom prst="rect">
            <a:avLst/>
          </a:prstGeom>
          <a:noFill/>
          <a:ln/>
        </p:spPr>
        <p:txBody>
          <a:bodyPr wrap="square" lIns="0" tIns="0" rIns="0" bIns="0" rtlCol="0" anchor="ctr"/>
          <a:lstStyle/>
          <a:p>
            <a:r>
              <a:rPr lang="en-US" sz="1422" dirty="0">
                <a:solidFill>
                  <a:srgbClr val="4A3A28"/>
                </a:solidFill>
                <a:latin typeface="Helvetica" panose="020B0604020202020204" pitchFamily="34" charset="0"/>
                <a:ea typeface="Calibri" pitchFamily="34" charset="-122"/>
                <a:cs typeface="Helvetica" panose="020B0604020202020204" pitchFamily="34" charset="0"/>
              </a:rPr>
              <a:t>Copilot for M365 only searches within your licensed tenant. Knowing this prevents wasting queries looking for external data, use web toggle instead.</a:t>
            </a:r>
            <a:endParaRPr lang="en-US" sz="1422" dirty="0">
              <a:latin typeface="Helvetica" panose="020B0604020202020204" pitchFamily="34" charset="0"/>
              <a:cs typeface="Helvetica" panose="020B0604020202020204" pitchFamily="34" charset="0"/>
            </a:endParaRPr>
          </a:p>
        </p:txBody>
      </p:sp>
      <p:sp>
        <p:nvSpPr>
          <p:cNvPr id="87" name="Shape 76"/>
          <p:cNvSpPr/>
          <p:nvPr/>
        </p:nvSpPr>
        <p:spPr>
          <a:xfrm>
            <a:off x="12974998" y="7098513"/>
            <a:ext cx="3712870" cy="208077"/>
          </a:xfrm>
          <a:prstGeom prst="rect">
            <a:avLst/>
          </a:prstGeom>
          <a:solidFill>
            <a:srgbClr val="0078D4"/>
          </a:solidFill>
          <a:ln w="12700">
            <a:solidFill>
              <a:srgbClr val="0078D4"/>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88" name="Text 77"/>
          <p:cNvSpPr/>
          <p:nvPr/>
        </p:nvSpPr>
        <p:spPr>
          <a:xfrm>
            <a:off x="12974998" y="7085508"/>
            <a:ext cx="3712870" cy="208077"/>
          </a:xfrm>
          <a:prstGeom prst="rect">
            <a:avLst/>
          </a:prstGeom>
          <a:noFill/>
          <a:ln/>
        </p:spPr>
        <p:txBody>
          <a:bodyPr wrap="square" lIns="0" tIns="0" rIns="0" bIns="0" rtlCol="0" anchor="ctr"/>
          <a:lstStyle/>
          <a:p>
            <a:pPr algn="ctr"/>
            <a:r>
              <a:rPr lang="en-US" sz="924" b="1" dirty="0">
                <a:solidFill>
                  <a:srgbClr val="FFFFFF"/>
                </a:solidFill>
                <a:latin typeface="Helvetica" panose="020B0604020202020204" pitchFamily="34" charset="0"/>
                <a:ea typeface="Calibri" pitchFamily="34" charset="-122"/>
                <a:cs typeface="Helvetica" panose="020B0604020202020204" pitchFamily="34" charset="0"/>
              </a:rPr>
              <a:t>Know your data boundary</a:t>
            </a:r>
            <a:endParaRPr lang="en-US" sz="924" dirty="0">
              <a:latin typeface="Helvetica" panose="020B0604020202020204" pitchFamily="34" charset="0"/>
              <a:cs typeface="Helvetica" panose="020B0604020202020204" pitchFamily="34" charset="0"/>
            </a:endParaRPr>
          </a:p>
        </p:txBody>
      </p:sp>
      <p:sp>
        <p:nvSpPr>
          <p:cNvPr id="89" name="Shape 78"/>
          <p:cNvSpPr/>
          <p:nvPr/>
        </p:nvSpPr>
        <p:spPr>
          <a:xfrm>
            <a:off x="457877" y="7852791"/>
            <a:ext cx="16516096" cy="520192"/>
          </a:xfrm>
          <a:prstGeom prst="rect">
            <a:avLst/>
          </a:prstGeom>
          <a:solidFill>
            <a:srgbClr val="F0E6D6"/>
          </a:solidFill>
          <a:ln w="9525">
            <a:solidFill>
              <a:srgbClr val="C9B59A"/>
            </a:solidFill>
            <a:prstDash val="solid"/>
          </a:ln>
        </p:spPr>
        <p:txBody>
          <a:bodyPr/>
          <a:lstStyle/>
          <a:p>
            <a:endParaRPr lang="en-IN" sz="2560">
              <a:latin typeface="Helvetica" panose="020B0604020202020204" pitchFamily="34" charset="0"/>
              <a:cs typeface="Helvetica" panose="020B0604020202020204" pitchFamily="34" charset="0"/>
            </a:endParaRPr>
          </a:p>
        </p:txBody>
      </p:sp>
      <p:sp>
        <p:nvSpPr>
          <p:cNvPr id="90" name="Text 79"/>
          <p:cNvSpPr/>
          <p:nvPr/>
        </p:nvSpPr>
        <p:spPr>
          <a:xfrm>
            <a:off x="652949" y="7878801"/>
            <a:ext cx="16125952" cy="468173"/>
          </a:xfrm>
          <a:prstGeom prst="rect">
            <a:avLst/>
          </a:prstGeom>
          <a:noFill/>
          <a:ln/>
        </p:spPr>
        <p:txBody>
          <a:bodyPr wrap="square" lIns="0" tIns="0" rIns="0" bIns="0" rtlCol="0" anchor="ctr"/>
          <a:lstStyle/>
          <a:p>
            <a:r>
              <a:rPr lang="en-US" sz="1209" b="1" dirty="0">
                <a:solidFill>
                  <a:srgbClr val="1A1208"/>
                </a:solidFill>
                <a:latin typeface="Helvetica" panose="020B0604020202020204" pitchFamily="34" charset="0"/>
                <a:ea typeface="Calibri" pitchFamily="34" charset="-122"/>
                <a:cs typeface="Helvetica" panose="020B0604020202020204" pitchFamily="34" charset="0"/>
              </a:rPr>
              <a:t>Key Insight: </a:t>
            </a:r>
            <a:r>
              <a:rPr lang="en-US" sz="1209" dirty="0">
                <a:solidFill>
                  <a:srgbClr val="4A3A28"/>
                </a:solidFill>
                <a:latin typeface="Helvetica" panose="020B0604020202020204" pitchFamily="34" charset="0"/>
                <a:ea typeface="Calibri" pitchFamily="34" charset="-122"/>
                <a:cs typeface="Helvetica" panose="020B0604020202020204" pitchFamily="34" charset="0"/>
              </a:rPr>
              <a:t>Copilot's biggest efficiency advantage is its native M365 grounding. Referencing @files and @meetings instead of pasting content is the single highest-impact habit. Precise conversation style + file grounding = dramatically fewer revision cycles.</a:t>
            </a:r>
            <a:endParaRPr lang="en-US" sz="1209" dirty="0">
              <a:latin typeface="Helvetica" panose="020B0604020202020204" pitchFamily="34" charset="0"/>
              <a:cs typeface="Helvetica" panose="020B0604020202020204" pitchFamily="34" charset="0"/>
            </a:endParaRPr>
          </a:p>
        </p:txBody>
      </p:sp>
    </p:spTree>
  </p:cSld>
  <p:clrMapOvr>
    <a:masterClrMapping/>
  </p:clrMapOvr>
</p:sld>
</file>

<file path=ppt/theme/theme1.xml><?xml version="1.0" encoding="utf-8"?>
<a:theme xmlns:a="http://schemas.openxmlformats.org/drawingml/2006/main" name="Custom Theme">
  <a:themeElements>
    <a:clrScheme name="Custom">
      <a:dk1>
        <a:srgbClr val="000000"/>
      </a:dk1>
      <a:lt1>
        <a:srgbClr val="FFFFFF"/>
      </a:lt1>
      <a:dk2>
        <a:srgbClr val="333333"/>
      </a:dk2>
      <a:lt2>
        <a:srgbClr val="EEEEEE"/>
      </a:lt2>
      <a:accent1>
        <a:srgbClr val="8DAAC2"/>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TotalTime>
  <Words>2230</Words>
  <Application>Microsoft Office PowerPoint</Application>
  <PresentationFormat>Custom</PresentationFormat>
  <Paragraphs>313</Paragraphs>
  <Slides>8</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Helvetica</vt:lpstr>
      <vt:lpstr>MiSans</vt:lpstr>
      <vt:lpstr>Arial</vt:lpstr>
      <vt:lpstr>Custom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Moonshot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 in Bank Audit</dc:title>
  <dc:subject>AI in Bank Audit</dc:subject>
  <dc:creator>Kimi</dc:creator>
  <cp:lastModifiedBy>VIJAYA SRINIVAS KOTHAPALLI</cp:lastModifiedBy>
  <cp:revision>4</cp:revision>
  <dcterms:created xsi:type="dcterms:W3CDTF">2026-03-10T12:22:10Z</dcterms:created>
  <dcterms:modified xsi:type="dcterms:W3CDTF">2026-09-05T06:45:40Z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{"Label":"AI in Bank Audit","ContentProducer":"001191110108MACG2KBH8F10000","ProduceID":"19cd7afc-c9e2-847a-8000-000002211a21","ReservedCode1":"","ContentPropagator":"001191110108MACG2KBH8F20000","PropagateID":"19cd7afc-c9e2-847a-8000-000002211a21","ReservedCode2":""}</vt:lpwstr>
  </property>
</Properties>
</file>