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63" r:id="rId2"/>
    <p:sldId id="256" r:id="rId3"/>
    <p:sldId id="264" r:id="rId4"/>
    <p:sldId id="265" r:id="rId5"/>
    <p:sldId id="266" r:id="rId6"/>
    <p:sldId id="267" r:id="rId7"/>
    <p:sldId id="268" r:id="rId8"/>
    <p:sldId id="269" r:id="rId9"/>
    <p:sldId id="270" r:id="rId10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3D7EA5-3CE1-4A7E-86EA-AD4561D1E1FF}" v="8" dt="2026-09-05T06:52:07.7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10"/>
  </p:normalViewPr>
  <p:slideViewPr>
    <p:cSldViewPr snapToGrid="0" snapToObjects="1">
      <p:cViewPr varScale="1">
        <p:scale>
          <a:sx n="79" d="100"/>
          <a:sy n="79" d="100"/>
        </p:scale>
        <p:origin x="104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JAYA SRINIVAS KOTHAPALLI" userId="13426d44678f720f" providerId="LiveId" clId="{F2EE0FEA-267F-4FBB-A8C1-DB8A167CFF11}"/>
    <pc:docChg chg="undo custSel modSld">
      <pc:chgData name="VIJAYA SRINIVAS KOTHAPALLI" userId="13426d44678f720f" providerId="LiveId" clId="{F2EE0FEA-267F-4FBB-A8C1-DB8A167CFF11}" dt="2026-09-05T06:52:25.592" v="168" actId="20577"/>
      <pc:docMkLst>
        <pc:docMk/>
      </pc:docMkLst>
      <pc:sldChg chg="modSp mod">
        <pc:chgData name="VIJAYA SRINIVAS KOTHAPALLI" userId="13426d44678f720f" providerId="LiveId" clId="{F2EE0FEA-267F-4FBB-A8C1-DB8A167CFF11}" dt="2026-09-05T06:52:25.592" v="168" actId="20577"/>
        <pc:sldMkLst>
          <pc:docMk/>
          <pc:sldMk cId="0" sldId="256"/>
        </pc:sldMkLst>
        <pc:spChg chg="mod">
          <ac:chgData name="VIJAYA SRINIVAS KOTHAPALLI" userId="13426d44678f720f" providerId="LiveId" clId="{F2EE0FEA-267F-4FBB-A8C1-DB8A167CFF11}" dt="2026-09-05T06:52:25.592" v="168" actId="20577"/>
          <ac:spMkLst>
            <pc:docMk/>
            <pc:sldMk cId="0" sldId="256"/>
            <ac:spMk id="53" creationId="{0D10C335-7046-832D-1350-D83EF19447DC}"/>
          </ac:spMkLst>
        </pc:spChg>
      </pc:sldChg>
      <pc:sldChg chg="delSp modSp mod">
        <pc:chgData name="VIJAYA SRINIVAS KOTHAPALLI" userId="13426d44678f720f" providerId="LiveId" clId="{F2EE0FEA-267F-4FBB-A8C1-DB8A167CFF11}" dt="2026-09-05T06:51:21.148" v="137" actId="1036"/>
        <pc:sldMkLst>
          <pc:docMk/>
          <pc:sldMk cId="0" sldId="263"/>
        </pc:sldMkLst>
        <pc:spChg chg="del">
          <ac:chgData name="VIJAYA SRINIVAS KOTHAPALLI" userId="13426d44678f720f" providerId="LiveId" clId="{F2EE0FEA-267F-4FBB-A8C1-DB8A167CFF11}" dt="2026-09-05T06:49:23.112" v="67" actId="478"/>
          <ac:spMkLst>
            <pc:docMk/>
            <pc:sldMk cId="0" sldId="263"/>
            <ac:spMk id="5" creationId="{00000000-0000-0000-0000-000000000000}"/>
          </ac:spMkLst>
        </pc:spChg>
        <pc:spChg chg="mod">
          <ac:chgData name="VIJAYA SRINIVAS KOTHAPALLI" userId="13426d44678f720f" providerId="LiveId" clId="{F2EE0FEA-267F-4FBB-A8C1-DB8A167CFF11}" dt="2026-09-05T06:49:53.829" v="77" actId="404"/>
          <ac:spMkLst>
            <pc:docMk/>
            <pc:sldMk cId="0" sldId="263"/>
            <ac:spMk id="11" creationId="{272940A6-8BC7-4325-F9BF-36E1E4BAD397}"/>
          </ac:spMkLst>
        </pc:spChg>
        <pc:spChg chg="mod">
          <ac:chgData name="VIJAYA SRINIVAS KOTHAPALLI" userId="13426d44678f720f" providerId="LiveId" clId="{F2EE0FEA-267F-4FBB-A8C1-DB8A167CFF11}" dt="2026-09-05T06:49:34.632" v="69" actId="14100"/>
          <ac:spMkLst>
            <pc:docMk/>
            <pc:sldMk cId="0" sldId="263"/>
            <ac:spMk id="12" creationId="{C0A8CDEE-C8F9-D3AF-90F4-D1435F081D1C}"/>
          </ac:spMkLst>
        </pc:spChg>
        <pc:graphicFrameChg chg="mod modGraphic">
          <ac:chgData name="VIJAYA SRINIVAS KOTHAPALLI" userId="13426d44678f720f" providerId="LiveId" clId="{F2EE0FEA-267F-4FBB-A8C1-DB8A167CFF11}" dt="2026-09-05T06:51:21.148" v="137" actId="1036"/>
          <ac:graphicFrameMkLst>
            <pc:docMk/>
            <pc:sldMk cId="0" sldId="263"/>
            <ac:graphicFrameMk id="10" creationId="{A0878537-B5DF-8E64-8629-5AE029C6886D}"/>
          </ac:graphicFrameMkLst>
        </pc:graphicFrameChg>
      </pc:sldChg>
      <pc:sldChg chg="modSp mod">
        <pc:chgData name="VIJAYA SRINIVAS KOTHAPALLI" userId="13426d44678f720f" providerId="LiveId" clId="{F2EE0FEA-267F-4FBB-A8C1-DB8A167CFF11}" dt="2026-09-05T06:52:07.774" v="139"/>
        <pc:sldMkLst>
          <pc:docMk/>
          <pc:sldMk cId="0" sldId="264"/>
        </pc:sldMkLst>
        <pc:spChg chg="mod">
          <ac:chgData name="VIJAYA SRINIVAS KOTHAPALLI" userId="13426d44678f720f" providerId="LiveId" clId="{F2EE0FEA-267F-4FBB-A8C1-DB8A167CFF11}" dt="2026-09-05T06:52:07.774" v="139"/>
          <ac:spMkLst>
            <pc:docMk/>
            <pc:sldMk cId="0" sldId="264"/>
            <ac:spMk id="26" creationId="{055B65A1-A632-1427-F2D3-B6137C139DC0}"/>
          </ac:spMkLst>
        </pc:spChg>
      </pc:sldChg>
      <pc:sldChg chg="modSp mod">
        <pc:chgData name="VIJAYA SRINIVAS KOTHAPALLI" userId="13426d44678f720f" providerId="LiveId" clId="{F2EE0FEA-267F-4FBB-A8C1-DB8A167CFF11}" dt="2026-09-05T06:52:07.774" v="139"/>
        <pc:sldMkLst>
          <pc:docMk/>
          <pc:sldMk cId="0" sldId="265"/>
        </pc:sldMkLst>
        <pc:spChg chg="mod">
          <ac:chgData name="VIJAYA SRINIVAS KOTHAPALLI" userId="13426d44678f720f" providerId="LiveId" clId="{F2EE0FEA-267F-4FBB-A8C1-DB8A167CFF11}" dt="2026-09-05T06:52:07.774" v="139"/>
          <ac:spMkLst>
            <pc:docMk/>
            <pc:sldMk cId="0" sldId="265"/>
            <ac:spMk id="34" creationId="{40F50084-C6D3-E034-2245-1416F240B238}"/>
          </ac:spMkLst>
        </pc:spChg>
      </pc:sldChg>
      <pc:sldChg chg="modSp mod">
        <pc:chgData name="VIJAYA SRINIVAS KOTHAPALLI" userId="13426d44678f720f" providerId="LiveId" clId="{F2EE0FEA-267F-4FBB-A8C1-DB8A167CFF11}" dt="2026-09-05T06:52:07.774" v="139"/>
        <pc:sldMkLst>
          <pc:docMk/>
          <pc:sldMk cId="0" sldId="266"/>
        </pc:sldMkLst>
        <pc:spChg chg="mod">
          <ac:chgData name="VIJAYA SRINIVAS KOTHAPALLI" userId="13426d44678f720f" providerId="LiveId" clId="{F2EE0FEA-267F-4FBB-A8C1-DB8A167CFF11}" dt="2026-09-05T06:52:07.774" v="139"/>
          <ac:spMkLst>
            <pc:docMk/>
            <pc:sldMk cId="0" sldId="266"/>
            <ac:spMk id="38" creationId="{BF31B794-8F5D-739C-9D1A-3AE70BC8C625}"/>
          </ac:spMkLst>
        </pc:spChg>
      </pc:sldChg>
      <pc:sldChg chg="modSp mod">
        <pc:chgData name="VIJAYA SRINIVAS KOTHAPALLI" userId="13426d44678f720f" providerId="LiveId" clId="{F2EE0FEA-267F-4FBB-A8C1-DB8A167CFF11}" dt="2026-09-05T06:52:07.774" v="139"/>
        <pc:sldMkLst>
          <pc:docMk/>
          <pc:sldMk cId="0" sldId="267"/>
        </pc:sldMkLst>
        <pc:spChg chg="mod">
          <ac:chgData name="VIJAYA SRINIVAS KOTHAPALLI" userId="13426d44678f720f" providerId="LiveId" clId="{F2EE0FEA-267F-4FBB-A8C1-DB8A167CFF11}" dt="2026-09-05T06:52:07.774" v="139"/>
          <ac:spMkLst>
            <pc:docMk/>
            <pc:sldMk cId="0" sldId="267"/>
            <ac:spMk id="34" creationId="{5EEDBB27-4ACB-BA4B-F2E0-FD9596D48D3D}"/>
          </ac:spMkLst>
        </pc:spChg>
      </pc:sldChg>
      <pc:sldChg chg="modSp mod">
        <pc:chgData name="VIJAYA SRINIVAS KOTHAPALLI" userId="13426d44678f720f" providerId="LiveId" clId="{F2EE0FEA-267F-4FBB-A8C1-DB8A167CFF11}" dt="2026-09-05T06:52:07.774" v="139"/>
        <pc:sldMkLst>
          <pc:docMk/>
          <pc:sldMk cId="0" sldId="268"/>
        </pc:sldMkLst>
        <pc:spChg chg="mod">
          <ac:chgData name="VIJAYA SRINIVAS KOTHAPALLI" userId="13426d44678f720f" providerId="LiveId" clId="{F2EE0FEA-267F-4FBB-A8C1-DB8A167CFF11}" dt="2026-09-05T06:52:07.774" v="139"/>
          <ac:spMkLst>
            <pc:docMk/>
            <pc:sldMk cId="0" sldId="268"/>
            <ac:spMk id="25" creationId="{A381DD3F-A62D-9281-494F-52D7B6633B4A}"/>
          </ac:spMkLst>
        </pc:spChg>
      </pc:sldChg>
      <pc:sldChg chg="modSp mod">
        <pc:chgData name="VIJAYA SRINIVAS KOTHAPALLI" userId="13426d44678f720f" providerId="LiveId" clId="{F2EE0FEA-267F-4FBB-A8C1-DB8A167CFF11}" dt="2026-09-05T06:52:07.774" v="139"/>
        <pc:sldMkLst>
          <pc:docMk/>
          <pc:sldMk cId="0" sldId="269"/>
        </pc:sldMkLst>
        <pc:spChg chg="mod">
          <ac:chgData name="VIJAYA SRINIVAS KOTHAPALLI" userId="13426d44678f720f" providerId="LiveId" clId="{F2EE0FEA-267F-4FBB-A8C1-DB8A167CFF11}" dt="2026-09-05T06:52:07.774" v="139"/>
          <ac:spMkLst>
            <pc:docMk/>
            <pc:sldMk cId="0" sldId="269"/>
            <ac:spMk id="24" creationId="{540CFE2E-8F35-ED5E-B956-428DEC49137B}"/>
          </ac:spMkLst>
        </pc:spChg>
      </pc:sldChg>
      <pc:sldChg chg="modSp mod">
        <pc:chgData name="VIJAYA SRINIVAS KOTHAPALLI" userId="13426d44678f720f" providerId="LiveId" clId="{F2EE0FEA-267F-4FBB-A8C1-DB8A167CFF11}" dt="2026-09-05T06:52:07.774" v="139"/>
        <pc:sldMkLst>
          <pc:docMk/>
          <pc:sldMk cId="0" sldId="270"/>
        </pc:sldMkLst>
        <pc:spChg chg="mod">
          <ac:chgData name="VIJAYA SRINIVAS KOTHAPALLI" userId="13426d44678f720f" providerId="LiveId" clId="{F2EE0FEA-267F-4FBB-A8C1-DB8A167CFF11}" dt="2026-09-05T06:52:07.774" v="139"/>
          <ac:spMkLst>
            <pc:docMk/>
            <pc:sldMk cId="0" sldId="270"/>
            <ac:spMk id="34" creationId="{ACE577FA-20B1-3DC2-F735-1DD47AA719F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1603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A3A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669280" y="0"/>
            <a:ext cx="3474720" cy="5143500"/>
          </a:xfrm>
          <a:prstGeom prst="rect">
            <a:avLst/>
          </a:prstGeom>
          <a:solidFill>
            <a:srgbClr val="2D6A9F"/>
          </a:solidFill>
          <a:ln w="12700">
            <a:solidFill>
              <a:srgbClr val="2D6A9F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E8A820"/>
          </a:solidFill>
          <a:ln w="12700">
            <a:solidFill>
              <a:srgbClr val="E8A82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" name="Shape 2"/>
          <p:cNvSpPr/>
          <p:nvPr/>
        </p:nvSpPr>
        <p:spPr>
          <a:xfrm>
            <a:off x="0" y="5070348"/>
            <a:ext cx="9144000" cy="73152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457200" y="820444"/>
            <a:ext cx="502920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in Data Analytics,</a:t>
            </a:r>
            <a:endParaRPr lang="en-US" sz="3000" dirty="0"/>
          </a:p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Auditing &amp; MIS</a:t>
            </a:r>
            <a:endParaRPr lang="en-US" sz="3000" dirty="0"/>
          </a:p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Dashboards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457200" y="2814320"/>
            <a:ext cx="3994727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A8C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 GPT · ICAI Framework · Local Apps · Claude in Excel</a:t>
            </a:r>
            <a:endParaRPr lang="en-US" sz="1200" dirty="0"/>
          </a:p>
        </p:txBody>
      </p:sp>
      <p:sp>
        <p:nvSpPr>
          <p:cNvPr id="8" name="Text 9">
            <a:extLst>
              <a:ext uri="{FF2B5EF4-FFF2-40B4-BE49-F238E27FC236}">
                <a16:creationId xmlns:a16="http://schemas.microsoft.com/office/drawing/2014/main" id="{7B237278-9084-8B4A-2AA6-228CD6DF8BF0}"/>
              </a:ext>
            </a:extLst>
          </p:cNvPr>
          <p:cNvSpPr/>
          <p:nvPr/>
        </p:nvSpPr>
        <p:spPr>
          <a:xfrm>
            <a:off x="244766" y="4426710"/>
            <a:ext cx="177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B2DF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 Vijay Srinivas Kothapalli</a:t>
            </a:r>
            <a:endParaRPr lang="en-US" sz="1100" dirty="0"/>
          </a:p>
        </p:txBody>
      </p:sp>
      <p:sp>
        <p:nvSpPr>
          <p:cNvPr id="9" name="Text 10">
            <a:extLst>
              <a:ext uri="{FF2B5EF4-FFF2-40B4-BE49-F238E27FC236}">
                <a16:creationId xmlns:a16="http://schemas.microsoft.com/office/drawing/2014/main" id="{23DD69B9-E5F3-9288-C541-D5A3ECC4079D}"/>
              </a:ext>
            </a:extLst>
          </p:cNvPr>
          <p:cNvSpPr/>
          <p:nvPr/>
        </p:nvSpPr>
        <p:spPr>
          <a:xfrm>
            <a:off x="244766" y="4673598"/>
            <a:ext cx="2468881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90C8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 Ramachandram &amp; Co., Chartered Accountants, </a:t>
            </a:r>
          </a:p>
          <a:p>
            <a:pPr marL="0" indent="0">
              <a:buNone/>
            </a:pPr>
            <a:r>
              <a:rPr lang="en-US" sz="900" dirty="0">
                <a:solidFill>
                  <a:srgbClr val="90C8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Hyderabad</a:t>
            </a:r>
            <a:endParaRPr lang="en-US" sz="9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0878537-B5DF-8E64-8629-5AE029C688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776808"/>
              </p:ext>
            </p:extLst>
          </p:nvPr>
        </p:nvGraphicFramePr>
        <p:xfrm>
          <a:off x="5737253" y="3745603"/>
          <a:ext cx="3395661" cy="1219200"/>
        </p:xfrm>
        <a:graphic>
          <a:graphicData uri="http://schemas.openxmlformats.org/drawingml/2006/table">
            <a:tbl>
              <a:tblPr/>
              <a:tblGrid>
                <a:gridCol w="3395661">
                  <a:extLst>
                    <a:ext uri="{9D8B030D-6E8A-4147-A177-3AD203B41FA5}">
                      <a16:colId xmlns:a16="http://schemas.microsoft.com/office/drawing/2014/main" val="2304841825"/>
                    </a:ext>
                  </a:extLst>
                </a:gridCol>
              </a:tblGrid>
              <a:tr h="1822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Nagpur Branch of WIRC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&amp;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Digital Accounting and Assurance Board</a:t>
                      </a: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(DAAB)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3347487"/>
                  </a:ext>
                </a:extLst>
              </a:tr>
              <a:tr h="28862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The Institute of Chartered Accountants of India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623750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72940A6-8BC7-4325-F9BF-36E1E4BAD397}"/>
              </a:ext>
            </a:extLst>
          </p:cNvPr>
          <p:cNvSpPr txBox="1"/>
          <p:nvPr/>
        </p:nvSpPr>
        <p:spPr>
          <a:xfrm>
            <a:off x="5669280" y="1971585"/>
            <a:ext cx="346363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/>
            <a:r>
              <a:rPr lang="fr-FR" sz="1400" b="1" dirty="0"/>
              <a:t>Nagpur Branch of WIRC</a:t>
            </a:r>
            <a:endParaRPr lang="en-IN" sz="1400" dirty="0"/>
          </a:p>
          <a:p>
            <a:pPr algn="ctr" fontAlgn="ctr"/>
            <a:r>
              <a:rPr lang="fr-FR" sz="1400" b="1" dirty="0"/>
              <a:t>&amp; </a:t>
            </a:r>
            <a:endParaRPr lang="en-IN" sz="1400" dirty="0"/>
          </a:p>
          <a:p>
            <a:pPr algn="ctr" fontAlgn="ctr"/>
            <a:r>
              <a:rPr lang="fr-FR" sz="1400" b="1" dirty="0"/>
              <a:t>Digital Accounting and Assurance Board (DAAB)</a:t>
            </a:r>
            <a:endParaRPr lang="en-IN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A8CDEE-C8F9-D3AF-90F4-D1435F081D1C}"/>
              </a:ext>
            </a:extLst>
          </p:cNvPr>
          <p:cNvSpPr txBox="1"/>
          <p:nvPr/>
        </p:nvSpPr>
        <p:spPr>
          <a:xfrm>
            <a:off x="5850543" y="179754"/>
            <a:ext cx="297377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National Capsule on Intelligence Transformation</a:t>
            </a:r>
          </a:p>
          <a:p>
            <a:pPr algn="ctr"/>
            <a:r>
              <a:rPr lang="fr-FR" dirty="0">
                <a:solidFill>
                  <a:schemeClr val="bg1"/>
                </a:solidFill>
              </a:rPr>
              <a:t>(</a:t>
            </a:r>
            <a:r>
              <a:rPr lang="fr-FR" dirty="0" err="1">
                <a:solidFill>
                  <a:schemeClr val="bg1"/>
                </a:solidFill>
              </a:rPr>
              <a:t>NCITx</a:t>
            </a:r>
            <a:r>
              <a:rPr lang="fr-FR" dirty="0">
                <a:solidFill>
                  <a:schemeClr val="bg1"/>
                </a:solidFill>
              </a:rPr>
              <a:t>)</a:t>
            </a:r>
            <a:endParaRPr lang="en-IN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606040" cy="514350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Shape 1"/>
          <p:cNvSpPr/>
          <p:nvPr/>
        </p:nvSpPr>
        <p:spPr>
          <a:xfrm>
            <a:off x="146304" y="146304"/>
            <a:ext cx="2304288" cy="4846320"/>
          </a:xfrm>
          <a:prstGeom prst="rect">
            <a:avLst/>
          </a:prstGeom>
          <a:solidFill>
            <a:srgbClr val="162F58"/>
          </a:solidFill>
          <a:ln w="12700">
            <a:solidFill>
              <a:srgbClr val="162F58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" name="Text 2"/>
          <p:cNvSpPr/>
          <p:nvPr/>
        </p:nvSpPr>
        <p:spPr>
          <a:xfrm>
            <a:off x="109728" y="411480"/>
            <a:ext cx="239572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kern="0" spc="8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457200" y="950976"/>
            <a:ext cx="1691640" cy="0"/>
          </a:xfrm>
          <a:prstGeom prst="line">
            <a:avLst/>
          </a:prstGeom>
          <a:noFill/>
          <a:ln w="19050">
            <a:solidFill>
              <a:srgbClr val="4472C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Shape 4"/>
          <p:cNvSpPr/>
          <p:nvPr/>
        </p:nvSpPr>
        <p:spPr>
          <a:xfrm>
            <a:off x="256032" y="1078992"/>
            <a:ext cx="2084832" cy="274320"/>
          </a:xfrm>
          <a:prstGeom prst="rect">
            <a:avLst/>
          </a:prstGeom>
          <a:solidFill>
            <a:srgbClr val="3B5EA6"/>
          </a:solidFill>
          <a:ln w="12700">
            <a:solidFill>
              <a:srgbClr val="3B5EA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7" name="Text 5"/>
          <p:cNvSpPr/>
          <p:nvPr/>
        </p:nvSpPr>
        <p:spPr>
          <a:xfrm>
            <a:off x="256032" y="1078992"/>
            <a:ext cx="208483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kern="0" spc="300" dirty="0">
                <a:solidFill>
                  <a:srgbClr val="B0C8F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Topic 2</a:t>
            </a:r>
            <a:endParaRPr lang="en-US" sz="850" dirty="0"/>
          </a:p>
        </p:txBody>
      </p:sp>
      <p:sp>
        <p:nvSpPr>
          <p:cNvPr id="8" name="Text 6"/>
          <p:cNvSpPr/>
          <p:nvPr/>
        </p:nvSpPr>
        <p:spPr>
          <a:xfrm>
            <a:off x="164592" y="1417320"/>
            <a:ext cx="2304288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in Data</a:t>
            </a:r>
            <a:endParaRPr lang="en-US" sz="1500" dirty="0"/>
          </a:p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Analytics &amp;</a:t>
            </a:r>
            <a:endParaRPr lang="en-US" sz="1500" dirty="0"/>
          </a:p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Auditing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457200" y="2359152"/>
            <a:ext cx="1691640" cy="0"/>
          </a:xfrm>
          <a:prstGeom prst="line">
            <a:avLst/>
          </a:prstGeom>
          <a:noFill/>
          <a:ln w="10160">
            <a:solidFill>
              <a:srgbClr val="4472C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0" name="Text 8"/>
          <p:cNvSpPr/>
          <p:nvPr/>
        </p:nvSpPr>
        <p:spPr>
          <a:xfrm>
            <a:off x="164592" y="2367468"/>
            <a:ext cx="230428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7FA8D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Key Focus Areas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1188720" y="2790485"/>
            <a:ext cx="91440" cy="91440"/>
          </a:xfrm>
          <a:prstGeom prst="ellipse">
            <a:avLst/>
          </a:prstGeom>
          <a:solidFill>
            <a:srgbClr val="4472C4"/>
          </a:solidFill>
          <a:ln w="12700">
            <a:solidFill>
              <a:srgbClr val="4472C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2" name="Shape 10"/>
          <p:cNvSpPr/>
          <p:nvPr/>
        </p:nvSpPr>
        <p:spPr>
          <a:xfrm>
            <a:off x="1188720" y="3000709"/>
            <a:ext cx="91440" cy="91440"/>
          </a:xfrm>
          <a:prstGeom prst="ellipse">
            <a:avLst/>
          </a:prstGeom>
          <a:solidFill>
            <a:srgbClr val="4472C4"/>
          </a:solidFill>
          <a:ln w="12700">
            <a:solidFill>
              <a:srgbClr val="4472C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3" name="Shape 11"/>
          <p:cNvSpPr/>
          <p:nvPr/>
        </p:nvSpPr>
        <p:spPr>
          <a:xfrm>
            <a:off x="1188720" y="3220165"/>
            <a:ext cx="91440" cy="91440"/>
          </a:xfrm>
          <a:prstGeom prst="ellipse">
            <a:avLst/>
          </a:prstGeom>
          <a:solidFill>
            <a:srgbClr val="4472C4"/>
          </a:solidFill>
          <a:ln w="12700">
            <a:solidFill>
              <a:srgbClr val="4472C4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5" name="Shape 13"/>
          <p:cNvSpPr/>
          <p:nvPr/>
        </p:nvSpPr>
        <p:spPr>
          <a:xfrm>
            <a:off x="2788920" y="164592"/>
            <a:ext cx="6172200" cy="1024128"/>
          </a:xfrm>
          <a:prstGeom prst="rect">
            <a:avLst/>
          </a:prstGeom>
          <a:solidFill>
            <a:srgbClr val="FFFFFF"/>
          </a:solidFill>
          <a:ln w="8890">
            <a:solidFill>
              <a:srgbClr val="C5D3E8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6" name="Shape 14"/>
          <p:cNvSpPr/>
          <p:nvPr/>
        </p:nvSpPr>
        <p:spPr>
          <a:xfrm>
            <a:off x="2788920" y="164592"/>
            <a:ext cx="64008" cy="1024128"/>
          </a:xfrm>
          <a:prstGeom prst="rect">
            <a:avLst/>
          </a:prstGeom>
          <a:solidFill>
            <a:srgbClr val="2563B0"/>
          </a:solidFill>
          <a:ln w="12700">
            <a:solidFill>
              <a:srgbClr val="2563B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7" name="Shape 15"/>
          <p:cNvSpPr/>
          <p:nvPr/>
        </p:nvSpPr>
        <p:spPr>
          <a:xfrm>
            <a:off x="2953512" y="274320"/>
            <a:ext cx="347472" cy="347472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8" name="Text 16"/>
          <p:cNvSpPr/>
          <p:nvPr/>
        </p:nvSpPr>
        <p:spPr>
          <a:xfrm>
            <a:off x="2953512" y="274320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3410712" y="237744"/>
            <a:ext cx="1207008" cy="201168"/>
          </a:xfrm>
          <a:prstGeom prst="rect">
            <a:avLst/>
          </a:prstGeom>
          <a:solidFill>
            <a:srgbClr val="D6E4F7"/>
          </a:solidFill>
          <a:ln w="7620">
            <a:solidFill>
              <a:srgbClr val="C5D3E8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0" name="Text 18"/>
          <p:cNvSpPr/>
          <p:nvPr/>
        </p:nvSpPr>
        <p:spPr>
          <a:xfrm>
            <a:off x="3410712" y="237744"/>
            <a:ext cx="12070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B3A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 Models</a:t>
            </a:r>
            <a:endParaRPr lang="en-US" sz="750" dirty="0"/>
          </a:p>
        </p:txBody>
      </p:sp>
      <p:sp>
        <p:nvSpPr>
          <p:cNvPr id="21" name="Text 19"/>
          <p:cNvSpPr/>
          <p:nvPr/>
        </p:nvSpPr>
        <p:spPr>
          <a:xfrm>
            <a:off x="4709160" y="219456"/>
            <a:ext cx="41422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 GPT / Claude Projects for Audit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3410712" y="484632"/>
            <a:ext cx="5422392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bespoke AI assistants tailored to your firm's audit methodology, SA-specific knowledge base, working paper formats, and engagement risk profiles. Deploy as chat-based audit support tools.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3410712" y="877824"/>
            <a:ext cx="542239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2563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GPT Builder • Claude Projects • System Prompts • Knowledge Upload • Audit Persona Design</a:t>
            </a:r>
            <a:endParaRPr lang="en-US" sz="800" dirty="0"/>
          </a:p>
        </p:txBody>
      </p:sp>
      <p:sp>
        <p:nvSpPr>
          <p:cNvPr id="24" name="Shape 22"/>
          <p:cNvSpPr/>
          <p:nvPr/>
        </p:nvSpPr>
        <p:spPr>
          <a:xfrm>
            <a:off x="2788920" y="1261872"/>
            <a:ext cx="6172200" cy="1024128"/>
          </a:xfrm>
          <a:prstGeom prst="rect">
            <a:avLst/>
          </a:prstGeom>
          <a:solidFill>
            <a:srgbClr val="EEF3FA"/>
          </a:solidFill>
          <a:ln w="8890">
            <a:solidFill>
              <a:srgbClr val="C5D3E8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5" name="Shape 23"/>
          <p:cNvSpPr/>
          <p:nvPr/>
        </p:nvSpPr>
        <p:spPr>
          <a:xfrm>
            <a:off x="2788920" y="1261872"/>
            <a:ext cx="64008" cy="1024128"/>
          </a:xfrm>
          <a:prstGeom prst="rect">
            <a:avLst/>
          </a:prstGeom>
          <a:solidFill>
            <a:srgbClr val="2563B0"/>
          </a:solidFill>
          <a:ln w="12700">
            <a:solidFill>
              <a:srgbClr val="2563B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6" name="Shape 24"/>
          <p:cNvSpPr/>
          <p:nvPr/>
        </p:nvSpPr>
        <p:spPr>
          <a:xfrm>
            <a:off x="2953512" y="1371600"/>
            <a:ext cx="347472" cy="347472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7" name="Text 25"/>
          <p:cNvSpPr/>
          <p:nvPr/>
        </p:nvSpPr>
        <p:spPr>
          <a:xfrm>
            <a:off x="2953512" y="1371600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3410712" y="1335024"/>
            <a:ext cx="1207008" cy="201168"/>
          </a:xfrm>
          <a:prstGeom prst="rect">
            <a:avLst/>
          </a:prstGeom>
          <a:solidFill>
            <a:srgbClr val="D6E4F7"/>
          </a:solidFill>
          <a:ln w="7620">
            <a:solidFill>
              <a:srgbClr val="C5D3E8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9" name="Text 27"/>
          <p:cNvSpPr/>
          <p:nvPr/>
        </p:nvSpPr>
        <p:spPr>
          <a:xfrm>
            <a:off x="3410712" y="1335024"/>
            <a:ext cx="12070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B3A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Standards Integration</a:t>
            </a:r>
            <a:endParaRPr lang="en-US" sz="750" dirty="0"/>
          </a:p>
        </p:txBody>
      </p:sp>
      <p:sp>
        <p:nvSpPr>
          <p:cNvPr id="30" name="Text 28"/>
          <p:cNvSpPr/>
          <p:nvPr/>
        </p:nvSpPr>
        <p:spPr>
          <a:xfrm>
            <a:off x="4709160" y="1316736"/>
            <a:ext cx="41422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520 &amp; ICAI Framework Integration</a:t>
            </a:r>
            <a:endParaRPr lang="en-US" sz="1250" dirty="0"/>
          </a:p>
        </p:txBody>
      </p:sp>
      <p:sp>
        <p:nvSpPr>
          <p:cNvPr id="31" name="Text 29"/>
          <p:cNvSpPr/>
          <p:nvPr/>
        </p:nvSpPr>
        <p:spPr>
          <a:xfrm>
            <a:off x="3410712" y="1581912"/>
            <a:ext cx="5422392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Embed Standards on Auditing, particularly SA 520 (Analytical Procedures), and ICAI guidance directly into AI prompts and workflows to ensure regulatory compliance in every AI-assisted audit step.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3410712" y="1975104"/>
            <a:ext cx="542239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2563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520 Analytical Procedures • ICAI AI Guidelines • Compliance Prompting • Assertion Mapping • Variance Analysis</a:t>
            </a:r>
            <a:endParaRPr lang="en-US" sz="800" dirty="0"/>
          </a:p>
        </p:txBody>
      </p:sp>
      <p:sp>
        <p:nvSpPr>
          <p:cNvPr id="33" name="Shape 31"/>
          <p:cNvSpPr/>
          <p:nvPr/>
        </p:nvSpPr>
        <p:spPr>
          <a:xfrm>
            <a:off x="2788920" y="2359152"/>
            <a:ext cx="6172200" cy="1024128"/>
          </a:xfrm>
          <a:prstGeom prst="rect">
            <a:avLst/>
          </a:prstGeom>
          <a:solidFill>
            <a:srgbClr val="FFFFFF"/>
          </a:solidFill>
          <a:ln w="8890">
            <a:solidFill>
              <a:srgbClr val="C5D3E8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4" name="Shape 32"/>
          <p:cNvSpPr/>
          <p:nvPr/>
        </p:nvSpPr>
        <p:spPr>
          <a:xfrm>
            <a:off x="2788920" y="2359152"/>
            <a:ext cx="64008" cy="1024128"/>
          </a:xfrm>
          <a:prstGeom prst="rect">
            <a:avLst/>
          </a:prstGeom>
          <a:solidFill>
            <a:srgbClr val="2563B0"/>
          </a:solidFill>
          <a:ln w="12700">
            <a:solidFill>
              <a:srgbClr val="2563B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5" name="Shape 33"/>
          <p:cNvSpPr/>
          <p:nvPr/>
        </p:nvSpPr>
        <p:spPr>
          <a:xfrm>
            <a:off x="2953512" y="2468880"/>
            <a:ext cx="347472" cy="347472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6" name="Text 34"/>
          <p:cNvSpPr/>
          <p:nvPr/>
        </p:nvSpPr>
        <p:spPr>
          <a:xfrm>
            <a:off x="2953512" y="2468880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000" dirty="0"/>
          </a:p>
        </p:txBody>
      </p:sp>
      <p:sp>
        <p:nvSpPr>
          <p:cNvPr id="37" name="Shape 35"/>
          <p:cNvSpPr/>
          <p:nvPr/>
        </p:nvSpPr>
        <p:spPr>
          <a:xfrm>
            <a:off x="3410712" y="2432304"/>
            <a:ext cx="1207008" cy="201168"/>
          </a:xfrm>
          <a:prstGeom prst="rect">
            <a:avLst/>
          </a:prstGeom>
          <a:solidFill>
            <a:srgbClr val="D6E4F7"/>
          </a:solidFill>
          <a:ln w="7620">
            <a:solidFill>
              <a:srgbClr val="C5D3E8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8" name="Text 36"/>
          <p:cNvSpPr/>
          <p:nvPr/>
        </p:nvSpPr>
        <p:spPr>
          <a:xfrm>
            <a:off x="3410712" y="2432304"/>
            <a:ext cx="12070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B3A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 Applications</a:t>
            </a:r>
            <a:endParaRPr lang="en-US" sz="750" dirty="0"/>
          </a:p>
        </p:txBody>
      </p:sp>
      <p:sp>
        <p:nvSpPr>
          <p:cNvPr id="39" name="Text 37"/>
          <p:cNvSpPr/>
          <p:nvPr/>
        </p:nvSpPr>
        <p:spPr>
          <a:xfrm>
            <a:off x="4709160" y="2414016"/>
            <a:ext cx="41422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 Apps via HTML / Python Scripts</a:t>
            </a:r>
            <a:endParaRPr lang="en-US" sz="1250" dirty="0"/>
          </a:p>
        </p:txBody>
      </p:sp>
      <p:sp>
        <p:nvSpPr>
          <p:cNvPr id="40" name="Text 38"/>
          <p:cNvSpPr/>
          <p:nvPr/>
        </p:nvSpPr>
        <p:spPr>
          <a:xfrm>
            <a:off x="3410712" y="2679192"/>
            <a:ext cx="5422392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Develop lightweight, offline-capable audit tools using HTML and Python — data extraction scripts, trial balance analysers, ratio calculators, and CARO checkers, without dependency on cloud platforms.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3410712" y="3072384"/>
            <a:ext cx="542239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2563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Pandas • Flask / Streamlit • HTML Dashboards • Offline Data Analysis • CARO Automation</a:t>
            </a:r>
            <a:endParaRPr lang="en-US" sz="800" dirty="0"/>
          </a:p>
        </p:txBody>
      </p:sp>
      <p:sp>
        <p:nvSpPr>
          <p:cNvPr id="42" name="Shape 40"/>
          <p:cNvSpPr/>
          <p:nvPr/>
        </p:nvSpPr>
        <p:spPr>
          <a:xfrm>
            <a:off x="2788920" y="3456432"/>
            <a:ext cx="6172200" cy="1024128"/>
          </a:xfrm>
          <a:prstGeom prst="rect">
            <a:avLst/>
          </a:prstGeom>
          <a:solidFill>
            <a:srgbClr val="EEF3FA"/>
          </a:solidFill>
          <a:ln w="8890">
            <a:solidFill>
              <a:srgbClr val="C5D3E8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3" name="Shape 41"/>
          <p:cNvSpPr/>
          <p:nvPr/>
        </p:nvSpPr>
        <p:spPr>
          <a:xfrm>
            <a:off x="2788920" y="3456432"/>
            <a:ext cx="64008" cy="1024128"/>
          </a:xfrm>
          <a:prstGeom prst="rect">
            <a:avLst/>
          </a:prstGeom>
          <a:solidFill>
            <a:srgbClr val="2563B0"/>
          </a:solidFill>
          <a:ln w="12700">
            <a:solidFill>
              <a:srgbClr val="2563B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4" name="Shape 42"/>
          <p:cNvSpPr/>
          <p:nvPr/>
        </p:nvSpPr>
        <p:spPr>
          <a:xfrm>
            <a:off x="2953512" y="3566160"/>
            <a:ext cx="347472" cy="347472"/>
          </a:xfrm>
          <a:prstGeom prst="ellipse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5" name="Text 43"/>
          <p:cNvSpPr/>
          <p:nvPr/>
        </p:nvSpPr>
        <p:spPr>
          <a:xfrm>
            <a:off x="2953512" y="3566160"/>
            <a:ext cx="347472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000" dirty="0"/>
          </a:p>
        </p:txBody>
      </p:sp>
      <p:sp>
        <p:nvSpPr>
          <p:cNvPr id="46" name="Shape 44"/>
          <p:cNvSpPr/>
          <p:nvPr/>
        </p:nvSpPr>
        <p:spPr>
          <a:xfrm>
            <a:off x="3410712" y="3529584"/>
            <a:ext cx="1207008" cy="201168"/>
          </a:xfrm>
          <a:prstGeom prst="rect">
            <a:avLst/>
          </a:prstGeom>
          <a:solidFill>
            <a:srgbClr val="D6E4F7"/>
          </a:solidFill>
          <a:ln w="7620">
            <a:solidFill>
              <a:srgbClr val="C5D3E8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7" name="Text 45"/>
          <p:cNvSpPr/>
          <p:nvPr/>
        </p:nvSpPr>
        <p:spPr>
          <a:xfrm>
            <a:off x="3410712" y="3529584"/>
            <a:ext cx="120700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B3A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Excel Analytics</a:t>
            </a:r>
            <a:endParaRPr lang="en-US" sz="750" dirty="0"/>
          </a:p>
        </p:txBody>
      </p:sp>
      <p:sp>
        <p:nvSpPr>
          <p:cNvPr id="48" name="Text 46"/>
          <p:cNvSpPr/>
          <p:nvPr/>
        </p:nvSpPr>
        <p:spPr>
          <a:xfrm>
            <a:off x="4709160" y="3511296"/>
            <a:ext cx="41422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B3A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 in Excel for Analytics</a:t>
            </a:r>
            <a:endParaRPr lang="en-US" sz="1250" dirty="0"/>
          </a:p>
        </p:txBody>
      </p:sp>
      <p:sp>
        <p:nvSpPr>
          <p:cNvPr id="49" name="Text 47"/>
          <p:cNvSpPr/>
          <p:nvPr/>
        </p:nvSpPr>
        <p:spPr>
          <a:xfrm>
            <a:off x="3410712" y="3776472"/>
            <a:ext cx="5422392" cy="3474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00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Claude's Excel integration to perform intelligent analytical review directly within spreadsheets — natural-language queries on financial data, automated ratio commentary, and anomaly detection.</a:t>
            </a:r>
            <a:endParaRPr lang="en-US" sz="900" dirty="0"/>
          </a:p>
        </p:txBody>
      </p:sp>
      <p:sp>
        <p:nvSpPr>
          <p:cNvPr id="50" name="Text 48"/>
          <p:cNvSpPr/>
          <p:nvPr/>
        </p:nvSpPr>
        <p:spPr>
          <a:xfrm>
            <a:off x="3410712" y="4169664"/>
            <a:ext cx="542239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2563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Excel Add-in • Natural Language Queries • Ratio Commentary • Trend Analysis • Anomaly Detection</a:t>
            </a:r>
            <a:endParaRPr lang="en-US" sz="800" dirty="0"/>
          </a:p>
        </p:txBody>
      </p:sp>
      <p:sp>
        <p:nvSpPr>
          <p:cNvPr id="53" name="Text 43">
            <a:extLst>
              <a:ext uri="{FF2B5EF4-FFF2-40B4-BE49-F238E27FC236}">
                <a16:creationId xmlns:a16="http://schemas.microsoft.com/office/drawing/2014/main" id="{0D10C335-7046-832D-1350-D83EF19447DC}"/>
              </a:ext>
            </a:extLst>
          </p:cNvPr>
          <p:cNvSpPr/>
          <p:nvPr/>
        </p:nvSpPr>
        <p:spPr>
          <a:xfrm>
            <a:off x="274320" y="4928984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fr-FR" sz="800" b="1" dirty="0">
                <a:solidFill>
                  <a:schemeClr val="bg1"/>
                </a:solidFill>
              </a:rPr>
              <a:t>National Capsule on Intelligence Transformation</a:t>
            </a:r>
            <a:r>
              <a:rPr lang="en-IN" sz="800" b="1" dirty="0">
                <a:solidFill>
                  <a:schemeClr val="bg1"/>
                </a:solidFill>
              </a:rPr>
              <a:t>	</a:t>
            </a:r>
            <a:r>
              <a:rPr lang="en-IN" sz="800" b="1" dirty="0"/>
              <a:t>			</a:t>
            </a:r>
            <a:r>
              <a:rPr lang="en-IN" sz="800" b="1"/>
              <a:t>                      	                        </a:t>
            </a:r>
            <a:r>
              <a:rPr lang="en-US" sz="800" b="1"/>
              <a:t>Nagpur </a:t>
            </a:r>
            <a:r>
              <a:rPr lang="en-US" sz="800" b="1" dirty="0"/>
              <a:t>Branch of WIRC - DAAB</a:t>
            </a:r>
            <a:r>
              <a:rPr lang="fr-FR" sz="800" b="1" dirty="0"/>
              <a:t>, ICAI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0F5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Shape 1"/>
          <p:cNvSpPr/>
          <p:nvPr/>
        </p:nvSpPr>
        <p:spPr>
          <a:xfrm>
            <a:off x="0" y="822960"/>
            <a:ext cx="9144000" cy="4572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" name="Text 2"/>
          <p:cNvSpPr/>
          <p:nvPr/>
        </p:nvSpPr>
        <p:spPr>
          <a:xfrm>
            <a:off x="365760" y="1371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 GPT / Claude Projects for Audit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365760" y="914400"/>
            <a:ext cx="8412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i="1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Configure an AI assistant pre-loaded with audit standards and ICAI publications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274320" y="1417320"/>
            <a:ext cx="4114800" cy="146304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7" name="Shape 5"/>
          <p:cNvSpPr/>
          <p:nvPr/>
        </p:nvSpPr>
        <p:spPr>
          <a:xfrm>
            <a:off x="411480" y="1554480"/>
            <a:ext cx="411480" cy="411480"/>
          </a:xfrm>
          <a:prstGeom prst="ellipse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Text 6"/>
          <p:cNvSpPr/>
          <p:nvPr/>
        </p:nvSpPr>
        <p:spPr>
          <a:xfrm>
            <a:off x="411480" y="15544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914400" y="1581912"/>
            <a:ext cx="3337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Upload Knowledge Sources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11480" y="2011680"/>
            <a:ext cx="3840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520 (Analytical Procedures), ICAI CAAT guide, Data Analytics for Auditors, ICAEW publications as knowledge base</a:t>
            </a:r>
            <a:endParaRPr lang="en-US" sz="1050" dirty="0"/>
          </a:p>
        </p:txBody>
      </p:sp>
      <p:sp>
        <p:nvSpPr>
          <p:cNvPr id="11" name="Shape 9"/>
          <p:cNvSpPr/>
          <p:nvPr/>
        </p:nvSpPr>
        <p:spPr>
          <a:xfrm>
            <a:off x="4709160" y="1417320"/>
            <a:ext cx="4114800" cy="146304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2" name="Shape 10"/>
          <p:cNvSpPr/>
          <p:nvPr/>
        </p:nvSpPr>
        <p:spPr>
          <a:xfrm>
            <a:off x="4846320" y="1554480"/>
            <a:ext cx="411480" cy="411480"/>
          </a:xfrm>
          <a:prstGeom prst="ellipse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3" name="Text 11"/>
          <p:cNvSpPr/>
          <p:nvPr/>
        </p:nvSpPr>
        <p:spPr>
          <a:xfrm>
            <a:off x="4846320" y="155448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5349240" y="1581912"/>
            <a:ext cx="3337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System Instructions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846320" y="2011680"/>
            <a:ext cx="3840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 role: 'Act as an audit analytics expert following ICAI framework. Apply SA 520 procedures to all analytical reviews.'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274320" y="3063240"/>
            <a:ext cx="4114800" cy="146304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7" name="Shape 15"/>
          <p:cNvSpPr/>
          <p:nvPr/>
        </p:nvSpPr>
        <p:spPr>
          <a:xfrm>
            <a:off x="411480" y="3200400"/>
            <a:ext cx="411480" cy="411480"/>
          </a:xfrm>
          <a:prstGeom prst="ellipse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8" name="Text 16"/>
          <p:cNvSpPr/>
          <p:nvPr/>
        </p:nvSpPr>
        <p:spPr>
          <a:xfrm>
            <a:off x="411480" y="320040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914400" y="3227832"/>
            <a:ext cx="3337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 Data Input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411480" y="3657600"/>
            <a:ext cx="3840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Upload Trial Balance, Bank Statements, GL extracts, or structured CSV/Excel data for analysis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4709160" y="3063240"/>
            <a:ext cx="4114800" cy="146304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22" name="Shape 20"/>
          <p:cNvSpPr/>
          <p:nvPr/>
        </p:nvSpPr>
        <p:spPr>
          <a:xfrm>
            <a:off x="4846320" y="3200400"/>
            <a:ext cx="411480" cy="411480"/>
          </a:xfrm>
          <a:prstGeom prst="ellipse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3" name="Text 21"/>
          <p:cNvSpPr/>
          <p:nvPr/>
        </p:nvSpPr>
        <p:spPr>
          <a:xfrm>
            <a:off x="4846320" y="3200400"/>
            <a:ext cx="4114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400" dirty="0"/>
          </a:p>
        </p:txBody>
      </p:sp>
      <p:sp>
        <p:nvSpPr>
          <p:cNvPr id="24" name="Text 22"/>
          <p:cNvSpPr/>
          <p:nvPr/>
        </p:nvSpPr>
        <p:spPr>
          <a:xfrm>
            <a:off x="5349240" y="3227832"/>
            <a:ext cx="3337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Get Structured Output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4846320" y="3657600"/>
            <a:ext cx="3840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Receive documented audit procedures, risk flags, analytical review results, and working paper-ready documentation</a:t>
            </a:r>
            <a:endParaRPr lang="en-US" sz="1050" dirty="0"/>
          </a:p>
        </p:txBody>
      </p:sp>
      <p:sp>
        <p:nvSpPr>
          <p:cNvPr id="26" name="Text 43">
            <a:extLst>
              <a:ext uri="{FF2B5EF4-FFF2-40B4-BE49-F238E27FC236}">
                <a16:creationId xmlns:a16="http://schemas.microsoft.com/office/drawing/2014/main" id="{055B65A1-A632-1427-F2D3-B6137C139DC0}"/>
              </a:ext>
            </a:extLst>
          </p:cNvPr>
          <p:cNvSpPr/>
          <p:nvPr/>
        </p:nvSpPr>
        <p:spPr>
          <a:xfrm>
            <a:off x="274320" y="4928984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fr-FR" sz="800" b="1" dirty="0"/>
              <a:t>National Capsule on Intelligence Transformation</a:t>
            </a:r>
            <a:r>
              <a:rPr lang="en-IN" sz="800" b="1" dirty="0"/>
              <a:t>				                      </a:t>
            </a:r>
            <a:r>
              <a:rPr lang="en-US" sz="800" b="1" dirty="0"/>
              <a:t>Nagpur Branch of WIRC - DAAB</a:t>
            </a:r>
            <a:r>
              <a:rPr lang="fr-FR" sz="800" b="1" dirty="0"/>
              <a:t>, ICAI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0F5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Shape 1"/>
          <p:cNvSpPr/>
          <p:nvPr/>
        </p:nvSpPr>
        <p:spPr>
          <a:xfrm>
            <a:off x="0" y="822960"/>
            <a:ext cx="9144000" cy="45720"/>
          </a:xfrm>
          <a:prstGeom prst="rect">
            <a:avLst/>
          </a:prstGeom>
          <a:solidFill>
            <a:srgbClr val="E8A820"/>
          </a:solidFill>
          <a:ln w="12700">
            <a:solidFill>
              <a:srgbClr val="E8A82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" name="Text 2"/>
          <p:cNvSpPr/>
          <p:nvPr/>
        </p:nvSpPr>
        <p:spPr>
          <a:xfrm>
            <a:off x="365760" y="1371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520 &amp; ICAI Framework in AI Analytics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274320" y="960120"/>
            <a:ext cx="3931920" cy="384048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3931920" cy="41148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7" name="Text 5"/>
          <p:cNvSpPr/>
          <p:nvPr/>
        </p:nvSpPr>
        <p:spPr>
          <a:xfrm>
            <a:off x="411480" y="10058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520, Analytical Procedures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11480" y="1481328"/>
            <a:ext cx="228600" cy="22860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9" name="Text 7"/>
          <p:cNvSpPr/>
          <p:nvPr/>
        </p:nvSpPr>
        <p:spPr>
          <a:xfrm>
            <a:off x="749808" y="1453896"/>
            <a:ext cx="3291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Develop expectation of account balance/ratio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411480" y="2075688"/>
            <a:ext cx="228600" cy="22860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1" name="Text 9"/>
          <p:cNvSpPr/>
          <p:nvPr/>
        </p:nvSpPr>
        <p:spPr>
          <a:xfrm>
            <a:off x="749808" y="2048256"/>
            <a:ext cx="3291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Compare recorded amounts vs expectations</a:t>
            </a:r>
            <a:endParaRPr lang="en-US" sz="1050" dirty="0"/>
          </a:p>
        </p:txBody>
      </p:sp>
      <p:sp>
        <p:nvSpPr>
          <p:cNvPr id="12" name="Shape 10"/>
          <p:cNvSpPr/>
          <p:nvPr/>
        </p:nvSpPr>
        <p:spPr>
          <a:xfrm>
            <a:off x="411480" y="2670048"/>
            <a:ext cx="228600" cy="22860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3" name="Text 11"/>
          <p:cNvSpPr/>
          <p:nvPr/>
        </p:nvSpPr>
        <p:spPr>
          <a:xfrm>
            <a:off x="749808" y="2642616"/>
            <a:ext cx="3291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Identify and investigate significant differences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411480" y="3264408"/>
            <a:ext cx="228600" cy="22860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5" name="Text 13"/>
          <p:cNvSpPr/>
          <p:nvPr/>
        </p:nvSpPr>
        <p:spPr>
          <a:xfrm>
            <a:off x="749808" y="3236976"/>
            <a:ext cx="3291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Evaluate plausibility with other evidence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411480" y="3858768"/>
            <a:ext cx="228600" cy="22860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7" name="Text 15"/>
          <p:cNvSpPr/>
          <p:nvPr/>
        </p:nvSpPr>
        <p:spPr>
          <a:xfrm>
            <a:off x="749808" y="3831336"/>
            <a:ext cx="3291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Apply in planning, substantive &amp; final review stages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4937760" y="960120"/>
            <a:ext cx="3931920" cy="384048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9" name="Shape 17"/>
          <p:cNvSpPr/>
          <p:nvPr/>
        </p:nvSpPr>
        <p:spPr>
          <a:xfrm>
            <a:off x="4937760" y="960120"/>
            <a:ext cx="3931920" cy="411480"/>
          </a:xfrm>
          <a:prstGeom prst="rect">
            <a:avLst/>
          </a:prstGeom>
          <a:solidFill>
            <a:srgbClr val="2D6A9F"/>
          </a:solidFill>
          <a:ln w="12700">
            <a:solidFill>
              <a:srgbClr val="2D6A9F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0" name="Text 18"/>
          <p:cNvSpPr/>
          <p:nvPr/>
        </p:nvSpPr>
        <p:spPr>
          <a:xfrm>
            <a:off x="5074920" y="10058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ICAI Knowledge Sources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5074920" y="1481328"/>
            <a:ext cx="3657600" cy="713232"/>
          </a:xfrm>
          <a:prstGeom prst="rect">
            <a:avLst/>
          </a:prstGeom>
          <a:solidFill>
            <a:srgbClr val="E8F5F1"/>
          </a:solidFill>
          <a:ln w="12700">
            <a:solidFill>
              <a:srgbClr val="C5D9E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2" name="Text 20"/>
          <p:cNvSpPr/>
          <p:nvPr/>
        </p:nvSpPr>
        <p:spPr>
          <a:xfrm>
            <a:off x="5166360" y="1517904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Analysis for Auditors using CAAT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5166360" y="178308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Sampling, querying, exception testing</a:t>
            </a:r>
            <a:endParaRPr lang="en-US" sz="950" dirty="0"/>
          </a:p>
        </p:txBody>
      </p:sp>
      <p:sp>
        <p:nvSpPr>
          <p:cNvPr id="24" name="Shape 22"/>
          <p:cNvSpPr/>
          <p:nvPr/>
        </p:nvSpPr>
        <p:spPr>
          <a:xfrm>
            <a:off x="5074920" y="2286000"/>
            <a:ext cx="3657600" cy="713232"/>
          </a:xfrm>
          <a:prstGeom prst="rect">
            <a:avLst/>
          </a:prstGeom>
          <a:solidFill>
            <a:srgbClr val="EEF4FA"/>
          </a:solidFill>
          <a:ln w="12700">
            <a:solidFill>
              <a:srgbClr val="C5D9E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5" name="Text 23"/>
          <p:cNvSpPr/>
          <p:nvPr/>
        </p:nvSpPr>
        <p:spPr>
          <a:xfrm>
            <a:off x="5166360" y="2322576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Analytics &amp; Continuous Control Monitoring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5166360" y="2587752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Ongoing risk monitoring, KPIs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5074920" y="3090672"/>
            <a:ext cx="3657600" cy="713232"/>
          </a:xfrm>
          <a:prstGeom prst="rect">
            <a:avLst/>
          </a:prstGeom>
          <a:solidFill>
            <a:srgbClr val="E8F5F1"/>
          </a:solidFill>
          <a:ln w="12700">
            <a:solidFill>
              <a:srgbClr val="C5D9E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8" name="Text 26"/>
          <p:cNvSpPr/>
          <p:nvPr/>
        </p:nvSpPr>
        <p:spPr>
          <a:xfrm>
            <a:off x="5166360" y="3127248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Analytics for External Auditors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5166360" y="3392424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gathering, documentation</a:t>
            </a:r>
            <a:endParaRPr lang="en-US" sz="950" dirty="0"/>
          </a:p>
        </p:txBody>
      </p:sp>
      <p:sp>
        <p:nvSpPr>
          <p:cNvPr id="30" name="Shape 28"/>
          <p:cNvSpPr/>
          <p:nvPr/>
        </p:nvSpPr>
        <p:spPr>
          <a:xfrm>
            <a:off x="5074920" y="3895344"/>
            <a:ext cx="3657600" cy="713232"/>
          </a:xfrm>
          <a:prstGeom prst="rect">
            <a:avLst/>
          </a:prstGeom>
          <a:solidFill>
            <a:srgbClr val="EEF4FA"/>
          </a:solidFill>
          <a:ln w="12700">
            <a:solidFill>
              <a:srgbClr val="C5D9E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1" name="Text 29"/>
          <p:cNvSpPr/>
          <p:nvPr/>
        </p:nvSpPr>
        <p:spPr>
          <a:xfrm>
            <a:off x="5166360" y="3931920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ICAEW: Data Analytics for External Auditors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5166360" y="4197096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i="1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Global best practices, case studies</a:t>
            </a:r>
            <a:endParaRPr lang="en-US" sz="950" dirty="0"/>
          </a:p>
        </p:txBody>
      </p:sp>
      <p:sp>
        <p:nvSpPr>
          <p:cNvPr id="34" name="Text 43">
            <a:extLst>
              <a:ext uri="{FF2B5EF4-FFF2-40B4-BE49-F238E27FC236}">
                <a16:creationId xmlns:a16="http://schemas.microsoft.com/office/drawing/2014/main" id="{40F50084-C6D3-E034-2245-1416F240B238}"/>
              </a:ext>
            </a:extLst>
          </p:cNvPr>
          <p:cNvSpPr/>
          <p:nvPr/>
        </p:nvSpPr>
        <p:spPr>
          <a:xfrm>
            <a:off x="274320" y="4928984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fr-FR" sz="800" b="1" dirty="0"/>
              <a:t>National Capsule on Intelligence Transformation</a:t>
            </a:r>
            <a:r>
              <a:rPr lang="en-IN" sz="800" b="1" dirty="0"/>
              <a:t>				                      </a:t>
            </a:r>
            <a:r>
              <a:rPr lang="en-US" sz="800" b="1" dirty="0"/>
              <a:t>Nagpur Branch of WIRC - DAAB</a:t>
            </a:r>
            <a:r>
              <a:rPr lang="fr-FR" sz="800" b="1" dirty="0"/>
              <a:t>, ICAI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0F5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Shape 1"/>
          <p:cNvSpPr/>
          <p:nvPr/>
        </p:nvSpPr>
        <p:spPr>
          <a:xfrm>
            <a:off x="0" y="822960"/>
            <a:ext cx="9144000" cy="4572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" name="Text 2"/>
          <p:cNvSpPr/>
          <p:nvPr/>
        </p:nvSpPr>
        <p:spPr>
          <a:xfrm>
            <a:off x="365760" y="1371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Demo: AI-Powered Audit Analytics Workflow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365760" y="1051560"/>
            <a:ext cx="1463040" cy="1280160"/>
          </a:xfrm>
          <a:prstGeom prst="rect">
            <a:avLst/>
          </a:prstGeom>
          <a:solidFill>
            <a:srgbClr val="2D6A9F"/>
          </a:solidFill>
          <a:ln w="12700">
            <a:solidFill>
              <a:srgbClr val="2D6A9F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365760" y="1097280"/>
            <a:ext cx="1463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Raw Data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Input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365760" y="1737360"/>
            <a:ext cx="1463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CCEE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Trial Balance</a:t>
            </a:r>
            <a:endParaRPr lang="en-US" sz="900" dirty="0"/>
          </a:p>
          <a:p>
            <a:pPr marL="0" indent="0" algn="ctr">
              <a:buNone/>
            </a:pPr>
            <a:r>
              <a:rPr lang="en-US" sz="900" dirty="0">
                <a:solidFill>
                  <a:srgbClr val="CCEE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Bank Stmt</a:t>
            </a:r>
            <a:endParaRPr lang="en-US" sz="900" dirty="0"/>
          </a:p>
          <a:p>
            <a:pPr marL="0" indent="0" algn="ctr">
              <a:buNone/>
            </a:pPr>
            <a:r>
              <a:rPr lang="en-US" sz="900" dirty="0">
                <a:solidFill>
                  <a:srgbClr val="CCEE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 Extract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1828800" y="1691640"/>
            <a:ext cx="219456" cy="0"/>
          </a:xfrm>
          <a:prstGeom prst="line">
            <a:avLst/>
          </a:prstGeom>
          <a:noFill/>
          <a:ln w="25400">
            <a:solidFill>
              <a:srgbClr val="7A9BB5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9" name="Shape 7"/>
          <p:cNvSpPr/>
          <p:nvPr/>
        </p:nvSpPr>
        <p:spPr>
          <a:xfrm>
            <a:off x="2048256" y="1051560"/>
            <a:ext cx="1463040" cy="128016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0" name="Text 8"/>
          <p:cNvSpPr/>
          <p:nvPr/>
        </p:nvSpPr>
        <p:spPr>
          <a:xfrm>
            <a:off x="2048256" y="1097280"/>
            <a:ext cx="1463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Processing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2048256" y="1737360"/>
            <a:ext cx="1463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CCEE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 GPT /</a:t>
            </a:r>
            <a:endParaRPr lang="en-US" sz="900" dirty="0"/>
          </a:p>
          <a:p>
            <a:pPr marL="0" indent="0" algn="ctr">
              <a:buNone/>
            </a:pPr>
            <a:r>
              <a:rPr lang="en-US" sz="900" dirty="0">
                <a:solidFill>
                  <a:srgbClr val="CCEE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 Project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3511296" y="1691640"/>
            <a:ext cx="219456" cy="0"/>
          </a:xfrm>
          <a:prstGeom prst="line">
            <a:avLst/>
          </a:prstGeom>
          <a:noFill/>
          <a:ln w="25400">
            <a:solidFill>
              <a:srgbClr val="7A9BB5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3" name="Shape 11"/>
          <p:cNvSpPr/>
          <p:nvPr/>
        </p:nvSpPr>
        <p:spPr>
          <a:xfrm>
            <a:off x="3730752" y="1051560"/>
            <a:ext cx="1463040" cy="1280160"/>
          </a:xfrm>
          <a:prstGeom prst="rect">
            <a:avLst/>
          </a:prstGeom>
          <a:solidFill>
            <a:srgbClr val="2D6A9F"/>
          </a:solidFill>
          <a:ln w="12700">
            <a:solidFill>
              <a:srgbClr val="2D6A9F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4" name="Text 12"/>
          <p:cNvSpPr/>
          <p:nvPr/>
        </p:nvSpPr>
        <p:spPr>
          <a:xfrm>
            <a:off x="3730752" y="1097280"/>
            <a:ext cx="1463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Analytical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Procedures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3730752" y="1737360"/>
            <a:ext cx="1463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CCEE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520</a:t>
            </a:r>
            <a:endParaRPr lang="en-US" sz="900" dirty="0"/>
          </a:p>
          <a:p>
            <a:pPr marL="0" indent="0" algn="ctr">
              <a:buNone/>
            </a:pPr>
            <a:r>
              <a:rPr lang="en-US" sz="900" dirty="0">
                <a:solidFill>
                  <a:srgbClr val="CCEE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ICDAI Framework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5193792" y="1691640"/>
            <a:ext cx="219456" cy="0"/>
          </a:xfrm>
          <a:prstGeom prst="line">
            <a:avLst/>
          </a:prstGeom>
          <a:noFill/>
          <a:ln w="25400">
            <a:solidFill>
              <a:srgbClr val="7A9BB5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7" name="Shape 15"/>
          <p:cNvSpPr/>
          <p:nvPr/>
        </p:nvSpPr>
        <p:spPr>
          <a:xfrm>
            <a:off x="5413248" y="1051560"/>
            <a:ext cx="1463040" cy="1280160"/>
          </a:xfrm>
          <a:prstGeom prst="rect">
            <a:avLst/>
          </a:prstGeom>
          <a:solidFill>
            <a:srgbClr val="E07B39"/>
          </a:solidFill>
          <a:ln w="12700">
            <a:solidFill>
              <a:srgbClr val="E07B39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8" name="Text 16"/>
          <p:cNvSpPr/>
          <p:nvPr/>
        </p:nvSpPr>
        <p:spPr>
          <a:xfrm>
            <a:off x="5413248" y="1097280"/>
            <a:ext cx="1463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Flags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5413248" y="1737360"/>
            <a:ext cx="1463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CCEE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Anomalies</a:t>
            </a:r>
            <a:endParaRPr lang="en-US" sz="900" dirty="0"/>
          </a:p>
          <a:p>
            <a:pPr marL="0" indent="0" algn="ctr">
              <a:buNone/>
            </a:pPr>
            <a:r>
              <a:rPr lang="en-US" sz="900" dirty="0">
                <a:solidFill>
                  <a:srgbClr val="CCEE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Variances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6876288" y="1691640"/>
            <a:ext cx="219456" cy="0"/>
          </a:xfrm>
          <a:prstGeom prst="line">
            <a:avLst/>
          </a:prstGeom>
          <a:noFill/>
          <a:ln w="25400">
            <a:solidFill>
              <a:srgbClr val="7A9BB5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1" name="Shape 19"/>
          <p:cNvSpPr/>
          <p:nvPr/>
        </p:nvSpPr>
        <p:spPr>
          <a:xfrm>
            <a:off x="7095744" y="1051560"/>
            <a:ext cx="1463040" cy="128016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22" name="Text 20"/>
          <p:cNvSpPr/>
          <p:nvPr/>
        </p:nvSpPr>
        <p:spPr>
          <a:xfrm>
            <a:off x="7095744" y="1097280"/>
            <a:ext cx="14630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</a:t>
            </a:r>
            <a:endParaRPr lang="en-US" sz="1150" dirty="0"/>
          </a:p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Documentation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7095744" y="1737360"/>
            <a:ext cx="14630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dirty="0">
                <a:solidFill>
                  <a:srgbClr val="CCEE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Working Papers</a:t>
            </a:r>
            <a:endParaRPr lang="en-US" sz="900" dirty="0"/>
          </a:p>
          <a:p>
            <a:pPr marL="0" indent="0" algn="ctr">
              <a:buNone/>
            </a:pPr>
            <a:r>
              <a:rPr lang="en-US" sz="900" dirty="0">
                <a:solidFill>
                  <a:srgbClr val="CCEEE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Evidencing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365760" y="2514600"/>
            <a:ext cx="8229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Sample Data Inputs &amp; Outputs:</a:t>
            </a:r>
            <a:endParaRPr lang="en-US" sz="1300" dirty="0"/>
          </a:p>
        </p:txBody>
      </p:sp>
      <p:sp>
        <p:nvSpPr>
          <p:cNvPr id="25" name="Shape 23"/>
          <p:cNvSpPr/>
          <p:nvPr/>
        </p:nvSpPr>
        <p:spPr>
          <a:xfrm>
            <a:off x="274320" y="2926080"/>
            <a:ext cx="8595360" cy="530352"/>
          </a:xfrm>
          <a:prstGeom prst="rect">
            <a:avLst/>
          </a:prstGeom>
          <a:solidFill>
            <a:srgbClr val="E8F5F1"/>
          </a:solidFill>
          <a:ln w="12700">
            <a:solidFill>
              <a:srgbClr val="C5D9E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6" name="Text 24"/>
          <p:cNvSpPr/>
          <p:nvPr/>
        </p:nvSpPr>
        <p:spPr>
          <a:xfrm>
            <a:off x="457200" y="2980944"/>
            <a:ext cx="2926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D8C6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Input: Trial Balance (CSV)</a:t>
            </a:r>
            <a:endParaRPr lang="en-US" sz="1050" dirty="0"/>
          </a:p>
        </p:txBody>
      </p:sp>
      <p:sp>
        <p:nvSpPr>
          <p:cNvPr id="27" name="Text 25"/>
          <p:cNvSpPr/>
          <p:nvPr/>
        </p:nvSpPr>
        <p:spPr>
          <a:xfrm>
            <a:off x="3383280" y="2980944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3749040" y="2980944"/>
            <a:ext cx="4937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Output: P&amp;L ratio analysis, YoY variance report, flagged items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274320" y="3566160"/>
            <a:ext cx="8595360" cy="530352"/>
          </a:xfrm>
          <a:prstGeom prst="rect">
            <a:avLst/>
          </a:prstGeom>
          <a:solidFill>
            <a:srgbClr val="EEF4FA"/>
          </a:solidFill>
          <a:ln w="12700">
            <a:solidFill>
              <a:srgbClr val="C5D9E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0" name="Text 28"/>
          <p:cNvSpPr/>
          <p:nvPr/>
        </p:nvSpPr>
        <p:spPr>
          <a:xfrm>
            <a:off x="457200" y="3621024"/>
            <a:ext cx="2926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D8C6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Input: Bank Statement (Excel)</a:t>
            </a:r>
            <a:endParaRPr lang="en-US" sz="1050" dirty="0"/>
          </a:p>
        </p:txBody>
      </p:sp>
      <p:sp>
        <p:nvSpPr>
          <p:cNvPr id="31" name="Text 29"/>
          <p:cNvSpPr/>
          <p:nvPr/>
        </p:nvSpPr>
        <p:spPr>
          <a:xfrm>
            <a:off x="3383280" y="3621024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32" name="Text 30"/>
          <p:cNvSpPr/>
          <p:nvPr/>
        </p:nvSpPr>
        <p:spPr>
          <a:xfrm>
            <a:off x="3749040" y="3621024"/>
            <a:ext cx="4937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Output: Reconciliation gaps, unusual transactions, cash flow anomalies</a:t>
            </a:r>
            <a:endParaRPr lang="en-US" sz="1050" dirty="0"/>
          </a:p>
        </p:txBody>
      </p:sp>
      <p:sp>
        <p:nvSpPr>
          <p:cNvPr id="33" name="Shape 31"/>
          <p:cNvSpPr/>
          <p:nvPr/>
        </p:nvSpPr>
        <p:spPr>
          <a:xfrm>
            <a:off x="274320" y="4206240"/>
            <a:ext cx="8595360" cy="530352"/>
          </a:xfrm>
          <a:prstGeom prst="rect">
            <a:avLst/>
          </a:prstGeom>
          <a:solidFill>
            <a:srgbClr val="E8F5F1"/>
          </a:solidFill>
          <a:ln w="12700">
            <a:solidFill>
              <a:srgbClr val="C5D9E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4" name="Text 32"/>
          <p:cNvSpPr/>
          <p:nvPr/>
        </p:nvSpPr>
        <p:spPr>
          <a:xfrm>
            <a:off x="457200" y="4261104"/>
            <a:ext cx="2926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0D8C6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Input: Debtors Ledger (PDF)</a:t>
            </a:r>
            <a:endParaRPr lang="en-US" sz="1050" dirty="0"/>
          </a:p>
        </p:txBody>
      </p:sp>
      <p:sp>
        <p:nvSpPr>
          <p:cNvPr id="35" name="Text 33"/>
          <p:cNvSpPr/>
          <p:nvPr/>
        </p:nvSpPr>
        <p:spPr>
          <a:xfrm>
            <a:off x="3383280" y="4261104"/>
            <a:ext cx="365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400" dirty="0"/>
          </a:p>
        </p:txBody>
      </p:sp>
      <p:sp>
        <p:nvSpPr>
          <p:cNvPr id="36" name="Text 34"/>
          <p:cNvSpPr/>
          <p:nvPr/>
        </p:nvSpPr>
        <p:spPr>
          <a:xfrm>
            <a:off x="3749040" y="4261104"/>
            <a:ext cx="49377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Output: Ageing analysis, credit risk flags, recommended procedures</a:t>
            </a:r>
            <a:endParaRPr lang="en-US" sz="1050" dirty="0"/>
          </a:p>
        </p:txBody>
      </p:sp>
      <p:sp>
        <p:nvSpPr>
          <p:cNvPr id="38" name="Text 43">
            <a:extLst>
              <a:ext uri="{FF2B5EF4-FFF2-40B4-BE49-F238E27FC236}">
                <a16:creationId xmlns:a16="http://schemas.microsoft.com/office/drawing/2014/main" id="{BF31B794-8F5D-739C-9D1A-3AE70BC8C625}"/>
              </a:ext>
            </a:extLst>
          </p:cNvPr>
          <p:cNvSpPr/>
          <p:nvPr/>
        </p:nvSpPr>
        <p:spPr>
          <a:xfrm>
            <a:off x="274320" y="4928984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fr-FR" sz="800" b="1" dirty="0"/>
              <a:t>National Capsule on Intelligence Transformation</a:t>
            </a:r>
            <a:r>
              <a:rPr lang="en-IN" sz="800" b="1" dirty="0"/>
              <a:t>				                      </a:t>
            </a:r>
            <a:r>
              <a:rPr lang="en-US" sz="800" b="1" dirty="0"/>
              <a:t>Nagpur Branch of WIRC - DAAB</a:t>
            </a:r>
            <a:r>
              <a:rPr lang="fr-FR" sz="800" b="1" dirty="0"/>
              <a:t>, ICAI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0F5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Shape 1"/>
          <p:cNvSpPr/>
          <p:nvPr/>
        </p:nvSpPr>
        <p:spPr>
          <a:xfrm>
            <a:off x="0" y="822960"/>
            <a:ext cx="9144000" cy="45720"/>
          </a:xfrm>
          <a:prstGeom prst="rect">
            <a:avLst/>
          </a:prstGeom>
          <a:solidFill>
            <a:srgbClr val="E8A820"/>
          </a:solidFill>
          <a:ln w="12700">
            <a:solidFill>
              <a:srgbClr val="E8A82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" name="Text 2"/>
          <p:cNvSpPr/>
          <p:nvPr/>
        </p:nvSpPr>
        <p:spPr>
          <a:xfrm>
            <a:off x="365760" y="1371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Building Local Analytics Apps with Claude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274320" y="960120"/>
            <a:ext cx="3931920" cy="384048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3931920" cy="41148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7" name="Text 5"/>
          <p:cNvSpPr/>
          <p:nvPr/>
        </p:nvSpPr>
        <p:spPr>
          <a:xfrm>
            <a:off x="411480" y="10058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HTML / JavaScript Apps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411480" y="146304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i="1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Lightweight, browser-based dashboards no installation required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411480" y="1965960"/>
            <a:ext cx="182880" cy="18288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0" name="Text 8"/>
          <p:cNvSpPr/>
          <p:nvPr/>
        </p:nvSpPr>
        <p:spPr>
          <a:xfrm>
            <a:off x="685800" y="1938528"/>
            <a:ext cx="3383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Ratio Analysis Dashboard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411480" y="2478024"/>
            <a:ext cx="182880" cy="18288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2" name="Text 10"/>
          <p:cNvSpPr/>
          <p:nvPr/>
        </p:nvSpPr>
        <p:spPr>
          <a:xfrm>
            <a:off x="685800" y="2450592"/>
            <a:ext cx="3383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Bank Reconciliation Tool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411480" y="2990088"/>
            <a:ext cx="182880" cy="18288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4" name="Text 12"/>
          <p:cNvSpPr/>
          <p:nvPr/>
        </p:nvSpPr>
        <p:spPr>
          <a:xfrm>
            <a:off x="685800" y="2962656"/>
            <a:ext cx="3383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Variance Analysis Report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411480" y="3502152"/>
            <a:ext cx="182880" cy="18288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6" name="Text 14"/>
          <p:cNvSpPr/>
          <p:nvPr/>
        </p:nvSpPr>
        <p:spPr>
          <a:xfrm>
            <a:off x="685800" y="3474720"/>
            <a:ext cx="3383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Ageing Schedule Visualizer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411480" y="4014216"/>
            <a:ext cx="182880" cy="18288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8" name="Text 16"/>
          <p:cNvSpPr/>
          <p:nvPr/>
        </p:nvSpPr>
        <p:spPr>
          <a:xfrm>
            <a:off x="685800" y="3986784"/>
            <a:ext cx="3383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MIS Summary Generator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4937760" y="960120"/>
            <a:ext cx="3931920" cy="384048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20" name="Shape 18"/>
          <p:cNvSpPr/>
          <p:nvPr/>
        </p:nvSpPr>
        <p:spPr>
          <a:xfrm>
            <a:off x="4937760" y="960120"/>
            <a:ext cx="3931920" cy="411480"/>
          </a:xfrm>
          <a:prstGeom prst="rect">
            <a:avLst/>
          </a:prstGeom>
          <a:solidFill>
            <a:srgbClr val="2D6A9F"/>
          </a:solidFill>
          <a:ln w="12700">
            <a:solidFill>
              <a:srgbClr val="2D6A9F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1" name="Text 19"/>
          <p:cNvSpPr/>
          <p:nvPr/>
        </p:nvSpPr>
        <p:spPr>
          <a:xfrm>
            <a:off x="5074920" y="10058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Scripts &amp; Apps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5074920" y="1463040"/>
            <a:ext cx="36576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i="1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Powerful data processing, automation and advanced analytics</a:t>
            </a:r>
            <a:endParaRPr lang="en-US" sz="1050" dirty="0"/>
          </a:p>
        </p:txBody>
      </p:sp>
      <p:sp>
        <p:nvSpPr>
          <p:cNvPr id="23" name="Shape 21"/>
          <p:cNvSpPr/>
          <p:nvPr/>
        </p:nvSpPr>
        <p:spPr>
          <a:xfrm>
            <a:off x="5074920" y="1965960"/>
            <a:ext cx="182880" cy="182880"/>
          </a:xfrm>
          <a:prstGeom prst="rect">
            <a:avLst/>
          </a:prstGeom>
          <a:solidFill>
            <a:srgbClr val="2D6A9F"/>
          </a:solidFill>
          <a:ln w="12700">
            <a:solidFill>
              <a:srgbClr val="2D6A9F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4" name="Text 22"/>
          <p:cNvSpPr/>
          <p:nvPr/>
        </p:nvSpPr>
        <p:spPr>
          <a:xfrm>
            <a:off x="5349240" y="1938528"/>
            <a:ext cx="3383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Pandas-based GL Analyzer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5074920" y="2478024"/>
            <a:ext cx="182880" cy="182880"/>
          </a:xfrm>
          <a:prstGeom prst="rect">
            <a:avLst/>
          </a:prstGeom>
          <a:solidFill>
            <a:srgbClr val="2D6A9F"/>
          </a:solidFill>
          <a:ln w="12700">
            <a:solidFill>
              <a:srgbClr val="2D6A9F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6" name="Text 24"/>
          <p:cNvSpPr/>
          <p:nvPr/>
        </p:nvSpPr>
        <p:spPr>
          <a:xfrm>
            <a:off x="5349240" y="2450592"/>
            <a:ext cx="3383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CAAT Exception Reporter</a:t>
            </a:r>
            <a:endParaRPr lang="en-US" sz="1100" dirty="0"/>
          </a:p>
        </p:txBody>
      </p:sp>
      <p:sp>
        <p:nvSpPr>
          <p:cNvPr id="27" name="Shape 25"/>
          <p:cNvSpPr/>
          <p:nvPr/>
        </p:nvSpPr>
        <p:spPr>
          <a:xfrm>
            <a:off x="5074920" y="2990088"/>
            <a:ext cx="182880" cy="182880"/>
          </a:xfrm>
          <a:prstGeom prst="rect">
            <a:avLst/>
          </a:prstGeom>
          <a:solidFill>
            <a:srgbClr val="2D6A9F"/>
          </a:solidFill>
          <a:ln w="12700">
            <a:solidFill>
              <a:srgbClr val="2D6A9F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8" name="Text 26"/>
          <p:cNvSpPr/>
          <p:nvPr/>
        </p:nvSpPr>
        <p:spPr>
          <a:xfrm>
            <a:off x="5349240" y="2962656"/>
            <a:ext cx="3383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Benford's Law Detector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5074920" y="3502152"/>
            <a:ext cx="182880" cy="182880"/>
          </a:xfrm>
          <a:prstGeom prst="rect">
            <a:avLst/>
          </a:prstGeom>
          <a:solidFill>
            <a:srgbClr val="2D6A9F"/>
          </a:solidFill>
          <a:ln w="12700">
            <a:solidFill>
              <a:srgbClr val="2D6A9F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0" name="Text 28"/>
          <p:cNvSpPr/>
          <p:nvPr/>
        </p:nvSpPr>
        <p:spPr>
          <a:xfrm>
            <a:off x="5349240" y="3474720"/>
            <a:ext cx="3383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Automated Working Papers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5074920" y="4014216"/>
            <a:ext cx="182880" cy="182880"/>
          </a:xfrm>
          <a:prstGeom prst="rect">
            <a:avLst/>
          </a:prstGeom>
          <a:solidFill>
            <a:srgbClr val="2D6A9F"/>
          </a:solidFill>
          <a:ln w="12700">
            <a:solidFill>
              <a:srgbClr val="2D6A9F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2" name="Text 30"/>
          <p:cNvSpPr/>
          <p:nvPr/>
        </p:nvSpPr>
        <p:spPr>
          <a:xfrm>
            <a:off x="5349240" y="3986784"/>
            <a:ext cx="3383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Continuous Monitoring Scripts</a:t>
            </a:r>
            <a:endParaRPr lang="en-US" sz="1100" dirty="0"/>
          </a:p>
        </p:txBody>
      </p:sp>
      <p:sp>
        <p:nvSpPr>
          <p:cNvPr id="34" name="Text 43">
            <a:extLst>
              <a:ext uri="{FF2B5EF4-FFF2-40B4-BE49-F238E27FC236}">
                <a16:creationId xmlns:a16="http://schemas.microsoft.com/office/drawing/2014/main" id="{5EEDBB27-4ACB-BA4B-F2E0-FD9596D48D3D}"/>
              </a:ext>
            </a:extLst>
          </p:cNvPr>
          <p:cNvSpPr/>
          <p:nvPr/>
        </p:nvSpPr>
        <p:spPr>
          <a:xfrm>
            <a:off x="274320" y="4928984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fr-FR" sz="800" b="1" dirty="0"/>
              <a:t>National Capsule on Intelligence Transformation</a:t>
            </a:r>
            <a:r>
              <a:rPr lang="en-IN" sz="800" b="1" dirty="0"/>
              <a:t>				                      </a:t>
            </a:r>
            <a:r>
              <a:rPr lang="en-US" sz="800" b="1" dirty="0"/>
              <a:t>Nagpur Branch of WIRC - DAAB</a:t>
            </a:r>
            <a:r>
              <a:rPr lang="fr-FR" sz="800" b="1" dirty="0"/>
              <a:t>, ICAI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0F5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Shape 1"/>
          <p:cNvSpPr/>
          <p:nvPr/>
        </p:nvSpPr>
        <p:spPr>
          <a:xfrm>
            <a:off x="0" y="822960"/>
            <a:ext cx="9144000" cy="4572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" name="Text 2"/>
          <p:cNvSpPr/>
          <p:nvPr/>
        </p:nvSpPr>
        <p:spPr>
          <a:xfrm>
            <a:off x="365760" y="1371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 in Excel, AI-Powered Analytics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365760" y="914400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i="1" dirty="0">
                <a:solidFill>
                  <a:srgbClr val="3D5A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Prompt-driven analytics directly within Microsoft Excel — no coding required</a:t>
            </a:r>
            <a:endParaRPr lang="en-US" sz="1200" dirty="0"/>
          </a:p>
        </p:txBody>
      </p:sp>
      <p:sp>
        <p:nvSpPr>
          <p:cNvPr id="6" name="Shape 4"/>
          <p:cNvSpPr/>
          <p:nvPr/>
        </p:nvSpPr>
        <p:spPr>
          <a:xfrm>
            <a:off x="274320" y="1371600"/>
            <a:ext cx="8595360" cy="914400"/>
          </a:xfrm>
          <a:prstGeom prst="rect">
            <a:avLst/>
          </a:prstGeom>
          <a:solidFill>
            <a:srgbClr val="E8F5F1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7" name="Text 5"/>
          <p:cNvSpPr/>
          <p:nvPr/>
        </p:nvSpPr>
        <p:spPr>
          <a:xfrm>
            <a:off x="457200" y="150876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it works: Open Excel → Connect Claude Add-in → Select data range → Type natural language prompt → Receive analysis, formulas, and insights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274320" y="2423160"/>
            <a:ext cx="4114800" cy="114300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9" name="Shape 7"/>
          <p:cNvSpPr/>
          <p:nvPr/>
        </p:nvSpPr>
        <p:spPr>
          <a:xfrm>
            <a:off x="274320" y="2423160"/>
            <a:ext cx="73152" cy="114300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0" name="Text 8"/>
          <p:cNvSpPr/>
          <p:nvPr/>
        </p:nvSpPr>
        <p:spPr>
          <a:xfrm>
            <a:off x="457200" y="2514600"/>
            <a:ext cx="3749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Variance Analysis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457200" y="2862072"/>
            <a:ext cx="37490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3D5A7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"Compare column B vs C, flag variances &gt; 15%, explain likely causes"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4709160" y="2423160"/>
            <a:ext cx="4114800" cy="114300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3" name="Shape 11"/>
          <p:cNvSpPr/>
          <p:nvPr/>
        </p:nvSpPr>
        <p:spPr>
          <a:xfrm>
            <a:off x="4709160" y="2423160"/>
            <a:ext cx="73152" cy="1143000"/>
          </a:xfrm>
          <a:prstGeom prst="rect">
            <a:avLst/>
          </a:prstGeom>
          <a:solidFill>
            <a:srgbClr val="E8A820"/>
          </a:solidFill>
          <a:ln w="12700">
            <a:solidFill>
              <a:srgbClr val="E8A82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4" name="Text 12"/>
          <p:cNvSpPr/>
          <p:nvPr/>
        </p:nvSpPr>
        <p:spPr>
          <a:xfrm>
            <a:off x="4892040" y="2514600"/>
            <a:ext cx="3749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Ratio Computation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892040" y="2862072"/>
            <a:ext cx="37490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3D5A7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"Calculate current ratio, quick ratio, and debt-equity for each row"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274320" y="3749040"/>
            <a:ext cx="4114800" cy="114300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7" name="Shape 15"/>
          <p:cNvSpPr/>
          <p:nvPr/>
        </p:nvSpPr>
        <p:spPr>
          <a:xfrm>
            <a:off x="274320" y="3749040"/>
            <a:ext cx="73152" cy="114300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8" name="Text 16"/>
          <p:cNvSpPr/>
          <p:nvPr/>
        </p:nvSpPr>
        <p:spPr>
          <a:xfrm>
            <a:off x="457200" y="3840480"/>
            <a:ext cx="3749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Anomaly Detection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457200" y="4187952"/>
            <a:ext cx="37490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3D5A7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"Identify outliers and unusual entries in this bank data for audit review"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4709160" y="3749040"/>
            <a:ext cx="4114800" cy="114300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21" name="Shape 19"/>
          <p:cNvSpPr/>
          <p:nvPr/>
        </p:nvSpPr>
        <p:spPr>
          <a:xfrm>
            <a:off x="4709160" y="3749040"/>
            <a:ext cx="73152" cy="1143000"/>
          </a:xfrm>
          <a:prstGeom prst="rect">
            <a:avLst/>
          </a:prstGeom>
          <a:solidFill>
            <a:srgbClr val="E8A820"/>
          </a:solidFill>
          <a:ln w="12700">
            <a:solidFill>
              <a:srgbClr val="E8A82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2" name="Text 20"/>
          <p:cNvSpPr/>
          <p:nvPr/>
        </p:nvSpPr>
        <p:spPr>
          <a:xfrm>
            <a:off x="4892040" y="3840480"/>
            <a:ext cx="3749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3A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 Generation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4892040" y="4187952"/>
            <a:ext cx="374904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3D5A73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"Summarize this trial balance in audit-ready format with risk commentary"</a:t>
            </a:r>
            <a:endParaRPr lang="en-US" sz="1000" dirty="0"/>
          </a:p>
        </p:txBody>
      </p:sp>
      <p:sp>
        <p:nvSpPr>
          <p:cNvPr id="25" name="Text 43">
            <a:extLst>
              <a:ext uri="{FF2B5EF4-FFF2-40B4-BE49-F238E27FC236}">
                <a16:creationId xmlns:a16="http://schemas.microsoft.com/office/drawing/2014/main" id="{A381DD3F-A62D-9281-494F-52D7B6633B4A}"/>
              </a:ext>
            </a:extLst>
          </p:cNvPr>
          <p:cNvSpPr/>
          <p:nvPr/>
        </p:nvSpPr>
        <p:spPr>
          <a:xfrm>
            <a:off x="274320" y="4928984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fr-FR" sz="800" b="1" dirty="0"/>
              <a:t>National Capsule on Intelligence Transformation</a:t>
            </a:r>
            <a:r>
              <a:rPr lang="en-IN" sz="800" b="1" dirty="0"/>
              <a:t>				                      </a:t>
            </a:r>
            <a:r>
              <a:rPr lang="en-US" sz="800" b="1" dirty="0"/>
              <a:t>Nagpur Branch of WIRC - DAAB</a:t>
            </a:r>
            <a:r>
              <a:rPr lang="fr-FR" sz="800" b="1" dirty="0"/>
              <a:t>, ICAI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0F5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3A5C"/>
          </a:solidFill>
          <a:ln w="12700">
            <a:solidFill>
              <a:srgbClr val="1A3A5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Shape 1"/>
          <p:cNvSpPr/>
          <p:nvPr/>
        </p:nvSpPr>
        <p:spPr>
          <a:xfrm>
            <a:off x="0" y="822960"/>
            <a:ext cx="9144000" cy="45720"/>
          </a:xfrm>
          <a:prstGeom prst="rect">
            <a:avLst/>
          </a:prstGeom>
          <a:solidFill>
            <a:srgbClr val="E8A820"/>
          </a:solidFill>
          <a:ln w="12700">
            <a:solidFill>
              <a:srgbClr val="E8A82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" name="Text 2"/>
          <p:cNvSpPr/>
          <p:nvPr/>
        </p:nvSpPr>
        <p:spPr>
          <a:xfrm>
            <a:off x="365760" y="13716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Benefits, Considerations &amp; Best Practices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274320" y="960120"/>
            <a:ext cx="3931920" cy="384048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6" name="Shape 4"/>
          <p:cNvSpPr/>
          <p:nvPr/>
        </p:nvSpPr>
        <p:spPr>
          <a:xfrm>
            <a:off x="274320" y="960120"/>
            <a:ext cx="3931920" cy="411480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7" name="Text 5"/>
          <p:cNvSpPr/>
          <p:nvPr/>
        </p:nvSpPr>
        <p:spPr>
          <a:xfrm>
            <a:off x="411480" y="10058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Benefits for Auditors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411480" y="1481328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8C6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Faster analytical review procedures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411480" y="2011680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8C6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100% population testing vs sampling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11480" y="2542032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8C6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Consistent application of standards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411480" y="3072384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8C6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Enhanced professional skepticism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411480" y="3602736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8C6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Better audit trail and documentation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11480" y="4133088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8C6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</a:t>
            </a: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Real-time continuous monitoring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4937760" y="960120"/>
            <a:ext cx="3931920" cy="3840480"/>
          </a:xfrm>
          <a:prstGeom prst="rect">
            <a:avLst/>
          </a:prstGeom>
          <a:solidFill>
            <a:srgbClr val="FFFFFF"/>
          </a:solidFill>
          <a:ln w="12700">
            <a:solidFill>
              <a:srgbClr val="C5D9EC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5" name="Shape 13"/>
          <p:cNvSpPr/>
          <p:nvPr/>
        </p:nvSpPr>
        <p:spPr>
          <a:xfrm>
            <a:off x="4937760" y="960120"/>
            <a:ext cx="3931920" cy="411480"/>
          </a:xfrm>
          <a:prstGeom prst="rect">
            <a:avLst/>
          </a:prstGeom>
          <a:solidFill>
            <a:srgbClr val="E07B39"/>
          </a:solidFill>
          <a:ln w="12700">
            <a:solidFill>
              <a:srgbClr val="E07B39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6" name="Text 14"/>
          <p:cNvSpPr/>
          <p:nvPr/>
        </p:nvSpPr>
        <p:spPr>
          <a:xfrm>
            <a:off x="5074920" y="100584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⚡  Key Considerations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5074920" y="1481328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07B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⚡  </a:t>
            </a: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 AI outputs independently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5074920" y="2011680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07B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⚡  </a:t>
            </a: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confidentiality &amp; privacy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5074920" y="2542032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07B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⚡  </a:t>
            </a: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Professional judgment remains essential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5074920" y="3072384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07B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⚡  </a:t>
            </a: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 AI-assisted procedures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5074920" y="3602736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07B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⚡  </a:t>
            </a: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Stay updated with ICAI guidance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5074920" y="4133088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E07B3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⚡  </a:t>
            </a:r>
            <a:r>
              <a:rPr lang="en-US" sz="1100" dirty="0">
                <a:solidFill>
                  <a:srgbClr val="1C2B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Quality review of AI-generated reports</a:t>
            </a:r>
            <a:endParaRPr lang="en-US" sz="1100" dirty="0"/>
          </a:p>
        </p:txBody>
      </p:sp>
      <p:sp>
        <p:nvSpPr>
          <p:cNvPr id="24" name="Text 43">
            <a:extLst>
              <a:ext uri="{FF2B5EF4-FFF2-40B4-BE49-F238E27FC236}">
                <a16:creationId xmlns:a16="http://schemas.microsoft.com/office/drawing/2014/main" id="{540CFE2E-8F35-ED5E-B956-428DEC49137B}"/>
              </a:ext>
            </a:extLst>
          </p:cNvPr>
          <p:cNvSpPr/>
          <p:nvPr/>
        </p:nvSpPr>
        <p:spPr>
          <a:xfrm>
            <a:off x="274320" y="4928984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fr-FR" sz="800" b="1" dirty="0"/>
              <a:t>National Capsule on Intelligence Transformation</a:t>
            </a:r>
            <a:r>
              <a:rPr lang="en-IN" sz="800" b="1" dirty="0"/>
              <a:t>				                      </a:t>
            </a:r>
            <a:r>
              <a:rPr lang="en-US" sz="800" b="1" dirty="0"/>
              <a:t>Nagpur Branch of WIRC - DAAB</a:t>
            </a:r>
            <a:r>
              <a:rPr lang="fr-FR" sz="800" b="1" dirty="0"/>
              <a:t>, ICAI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1A3A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152"/>
          </a:xfrm>
          <a:prstGeom prst="rect">
            <a:avLst/>
          </a:prstGeom>
          <a:solidFill>
            <a:srgbClr val="E8A820"/>
          </a:solidFill>
          <a:ln w="12700">
            <a:solidFill>
              <a:srgbClr val="E8A82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Shape 1"/>
          <p:cNvSpPr/>
          <p:nvPr/>
        </p:nvSpPr>
        <p:spPr>
          <a:xfrm>
            <a:off x="0" y="5070348"/>
            <a:ext cx="9144000" cy="73152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" name="Shape 2"/>
          <p:cNvSpPr/>
          <p:nvPr/>
        </p:nvSpPr>
        <p:spPr>
          <a:xfrm>
            <a:off x="5943600" y="73152"/>
            <a:ext cx="3200400" cy="4997196"/>
          </a:xfrm>
          <a:prstGeom prst="rect">
            <a:avLst/>
          </a:prstGeom>
          <a:solidFill>
            <a:srgbClr val="0D8C6D"/>
          </a:solidFill>
          <a:ln w="12700">
            <a:solidFill>
              <a:srgbClr val="0D8C6D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" name="Shape 3"/>
          <p:cNvSpPr/>
          <p:nvPr/>
        </p:nvSpPr>
        <p:spPr>
          <a:xfrm>
            <a:off x="6440513" y="21797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Shape 4"/>
          <p:cNvSpPr/>
          <p:nvPr/>
        </p:nvSpPr>
        <p:spPr>
          <a:xfrm>
            <a:off x="7080593" y="21797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7" name="Shape 5"/>
          <p:cNvSpPr/>
          <p:nvPr/>
        </p:nvSpPr>
        <p:spPr>
          <a:xfrm>
            <a:off x="7720673" y="21797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Shape 6"/>
          <p:cNvSpPr/>
          <p:nvPr/>
        </p:nvSpPr>
        <p:spPr>
          <a:xfrm>
            <a:off x="8360753" y="21797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9" name="Shape 7"/>
          <p:cNvSpPr/>
          <p:nvPr/>
        </p:nvSpPr>
        <p:spPr>
          <a:xfrm>
            <a:off x="6440513" y="85805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0" name="Shape 8"/>
          <p:cNvSpPr/>
          <p:nvPr/>
        </p:nvSpPr>
        <p:spPr>
          <a:xfrm>
            <a:off x="7080593" y="85805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1" name="Shape 9"/>
          <p:cNvSpPr/>
          <p:nvPr/>
        </p:nvSpPr>
        <p:spPr>
          <a:xfrm>
            <a:off x="7720673" y="85805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2" name="Shape 10"/>
          <p:cNvSpPr/>
          <p:nvPr/>
        </p:nvSpPr>
        <p:spPr>
          <a:xfrm>
            <a:off x="8360753" y="85805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3" name="Shape 11"/>
          <p:cNvSpPr/>
          <p:nvPr/>
        </p:nvSpPr>
        <p:spPr>
          <a:xfrm>
            <a:off x="6440513" y="149813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4" name="Shape 12"/>
          <p:cNvSpPr/>
          <p:nvPr/>
        </p:nvSpPr>
        <p:spPr>
          <a:xfrm>
            <a:off x="7080593" y="149813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5" name="Shape 13"/>
          <p:cNvSpPr/>
          <p:nvPr/>
        </p:nvSpPr>
        <p:spPr>
          <a:xfrm>
            <a:off x="7720673" y="149813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6" name="Shape 14"/>
          <p:cNvSpPr/>
          <p:nvPr/>
        </p:nvSpPr>
        <p:spPr>
          <a:xfrm>
            <a:off x="8360753" y="149813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7" name="Shape 15"/>
          <p:cNvSpPr/>
          <p:nvPr/>
        </p:nvSpPr>
        <p:spPr>
          <a:xfrm>
            <a:off x="6440513" y="213821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8" name="Shape 16"/>
          <p:cNvSpPr/>
          <p:nvPr/>
        </p:nvSpPr>
        <p:spPr>
          <a:xfrm>
            <a:off x="7080593" y="213821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9" name="Shape 17"/>
          <p:cNvSpPr/>
          <p:nvPr/>
        </p:nvSpPr>
        <p:spPr>
          <a:xfrm>
            <a:off x="7720673" y="213821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0" name="Shape 18"/>
          <p:cNvSpPr/>
          <p:nvPr/>
        </p:nvSpPr>
        <p:spPr>
          <a:xfrm>
            <a:off x="8360753" y="213821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1" name="Shape 19"/>
          <p:cNvSpPr/>
          <p:nvPr/>
        </p:nvSpPr>
        <p:spPr>
          <a:xfrm>
            <a:off x="6440513" y="277829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2" name="Shape 20"/>
          <p:cNvSpPr/>
          <p:nvPr/>
        </p:nvSpPr>
        <p:spPr>
          <a:xfrm>
            <a:off x="7080593" y="277829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3" name="Shape 21"/>
          <p:cNvSpPr/>
          <p:nvPr/>
        </p:nvSpPr>
        <p:spPr>
          <a:xfrm>
            <a:off x="7720673" y="277829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4" name="Shape 22"/>
          <p:cNvSpPr/>
          <p:nvPr/>
        </p:nvSpPr>
        <p:spPr>
          <a:xfrm>
            <a:off x="8360753" y="2778299"/>
            <a:ext cx="91440" cy="91440"/>
          </a:xfrm>
          <a:prstGeom prst="ellipse">
            <a:avLst/>
          </a:prstGeom>
          <a:solidFill>
            <a:srgbClr val="FFFFFF">
              <a:alpha val="35000"/>
            </a:srgbClr>
          </a:solidFill>
          <a:ln w="12700">
            <a:solidFill>
              <a:srgbClr val="FFFFFF">
                <a:alpha val="35000"/>
              </a:srgbClr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5" name="Text 23"/>
          <p:cNvSpPr/>
          <p:nvPr/>
        </p:nvSpPr>
        <p:spPr>
          <a:xfrm>
            <a:off x="457200" y="376852"/>
            <a:ext cx="52120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Thank You</a:t>
            </a:r>
            <a:endParaRPr lang="en-US" sz="4400" dirty="0"/>
          </a:p>
        </p:txBody>
      </p:sp>
      <p:sp>
        <p:nvSpPr>
          <p:cNvPr id="26" name="Shape 24"/>
          <p:cNvSpPr/>
          <p:nvPr/>
        </p:nvSpPr>
        <p:spPr>
          <a:xfrm>
            <a:off x="457200" y="1336972"/>
            <a:ext cx="2286000" cy="54864"/>
          </a:xfrm>
          <a:prstGeom prst="rect">
            <a:avLst/>
          </a:prstGeom>
          <a:solidFill>
            <a:srgbClr val="E8A820"/>
          </a:solidFill>
          <a:ln w="12700">
            <a:solidFill>
              <a:srgbClr val="E8A82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7" name="Text 25"/>
          <p:cNvSpPr/>
          <p:nvPr/>
        </p:nvSpPr>
        <p:spPr>
          <a:xfrm>
            <a:off x="457200" y="1519852"/>
            <a:ext cx="52120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A8C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Questions &amp; Discussion</a:t>
            </a:r>
            <a:endParaRPr lang="en-US" sz="1800" dirty="0"/>
          </a:p>
        </p:txBody>
      </p:sp>
      <p:sp>
        <p:nvSpPr>
          <p:cNvPr id="28" name="Text 26"/>
          <p:cNvSpPr/>
          <p:nvPr/>
        </p:nvSpPr>
        <p:spPr>
          <a:xfrm>
            <a:off x="457200" y="2002920"/>
            <a:ext cx="5212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E8A8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Session Recap:</a:t>
            </a:r>
            <a:endParaRPr lang="en-US" sz="1200" dirty="0"/>
          </a:p>
        </p:txBody>
      </p:sp>
      <p:sp>
        <p:nvSpPr>
          <p:cNvPr id="29" name="Text 27"/>
          <p:cNvSpPr/>
          <p:nvPr/>
        </p:nvSpPr>
        <p:spPr>
          <a:xfrm>
            <a:off x="457200" y="2368680"/>
            <a:ext cx="5212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A8C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Prompt Engineering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457200" y="2716152"/>
            <a:ext cx="5212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A8C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Custom GPT &amp; Claude Projects for ICAI Audit</a:t>
            </a:r>
            <a:endParaRPr lang="en-US" sz="1050" dirty="0"/>
          </a:p>
        </p:txBody>
      </p:sp>
      <p:sp>
        <p:nvSpPr>
          <p:cNvPr id="31" name="Text 29"/>
          <p:cNvSpPr/>
          <p:nvPr/>
        </p:nvSpPr>
        <p:spPr>
          <a:xfrm>
            <a:off x="457200" y="3063624"/>
            <a:ext cx="5212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A8C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SA 520 Analytical Procedures via AI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457200" y="3411096"/>
            <a:ext cx="5212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A8C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Local HTML &amp; Python Analytics Apps</a:t>
            </a:r>
            <a:endParaRPr lang="en-US" sz="1050" dirty="0"/>
          </a:p>
        </p:txBody>
      </p:sp>
      <p:sp>
        <p:nvSpPr>
          <p:cNvPr id="33" name="Text 31"/>
          <p:cNvSpPr/>
          <p:nvPr/>
        </p:nvSpPr>
        <p:spPr>
          <a:xfrm>
            <a:off x="457200" y="3758568"/>
            <a:ext cx="52120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A8C8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Claude in Excel for Prompt-Driven Analysis</a:t>
            </a:r>
            <a:endParaRPr lang="en-US" sz="1050" dirty="0"/>
          </a:p>
        </p:txBody>
      </p:sp>
      <p:sp>
        <p:nvSpPr>
          <p:cNvPr id="34" name="Text 43">
            <a:extLst>
              <a:ext uri="{FF2B5EF4-FFF2-40B4-BE49-F238E27FC236}">
                <a16:creationId xmlns:a16="http://schemas.microsoft.com/office/drawing/2014/main" id="{ACE577FA-20B1-3DC2-F735-1DD47AA719FA}"/>
              </a:ext>
            </a:extLst>
          </p:cNvPr>
          <p:cNvSpPr/>
          <p:nvPr/>
        </p:nvSpPr>
        <p:spPr>
          <a:xfrm>
            <a:off x="274320" y="482738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fr-FR" sz="800" b="1" dirty="0">
                <a:solidFill>
                  <a:schemeClr val="bg1"/>
                </a:solidFill>
              </a:rPr>
              <a:t>National Capsule on Intelligence Transformation</a:t>
            </a:r>
            <a:r>
              <a:rPr lang="en-IN" sz="800" b="1" dirty="0"/>
              <a:t>				                      </a:t>
            </a:r>
            <a:r>
              <a:rPr lang="en-US" sz="800" b="1" dirty="0"/>
              <a:t>Nagpur Branch of WIRC - DAAB</a:t>
            </a:r>
            <a:r>
              <a:rPr lang="fr-FR" sz="800" b="1" dirty="0"/>
              <a:t>, ICAI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477BFE7E-4A92-1F10-78CB-8036F21891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80593" y="3220633"/>
            <a:ext cx="676536" cy="960878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066709AB-CC10-04A8-E3A5-00404285572D}"/>
              </a:ext>
            </a:extLst>
          </p:cNvPr>
          <p:cNvSpPr txBox="1"/>
          <p:nvPr/>
        </p:nvSpPr>
        <p:spPr>
          <a:xfrm>
            <a:off x="6729366" y="4239624"/>
            <a:ext cx="14247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Thank you</a:t>
            </a:r>
          </a:p>
        </p:txBody>
      </p:sp>
      <p:sp>
        <p:nvSpPr>
          <p:cNvPr id="37" name="Text 9">
            <a:extLst>
              <a:ext uri="{FF2B5EF4-FFF2-40B4-BE49-F238E27FC236}">
                <a16:creationId xmlns:a16="http://schemas.microsoft.com/office/drawing/2014/main" id="{419108B7-A0FA-3BEF-8BF4-9F168E968512}"/>
              </a:ext>
            </a:extLst>
          </p:cNvPr>
          <p:cNvSpPr/>
          <p:nvPr/>
        </p:nvSpPr>
        <p:spPr>
          <a:xfrm>
            <a:off x="244766" y="4214282"/>
            <a:ext cx="177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B2DF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 Vijay Srinivas Kothapalli</a:t>
            </a:r>
            <a:endParaRPr lang="en-US" sz="1100" dirty="0"/>
          </a:p>
        </p:txBody>
      </p:sp>
      <p:sp>
        <p:nvSpPr>
          <p:cNvPr id="38" name="Text 10">
            <a:extLst>
              <a:ext uri="{FF2B5EF4-FFF2-40B4-BE49-F238E27FC236}">
                <a16:creationId xmlns:a16="http://schemas.microsoft.com/office/drawing/2014/main" id="{0194465C-3EE2-58F8-25A5-62CFC9FB06A3}"/>
              </a:ext>
            </a:extLst>
          </p:cNvPr>
          <p:cNvSpPr/>
          <p:nvPr/>
        </p:nvSpPr>
        <p:spPr>
          <a:xfrm>
            <a:off x="244766" y="4461170"/>
            <a:ext cx="2468881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90C8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 Ramachandram &amp; Co., Chartered Accountants, </a:t>
            </a:r>
          </a:p>
          <a:p>
            <a:pPr marL="0" indent="0">
              <a:buNone/>
            </a:pPr>
            <a:r>
              <a:rPr lang="en-US" sz="900" dirty="0">
                <a:solidFill>
                  <a:srgbClr val="90C8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Hyderabad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1066</Words>
  <Application>Microsoft Office PowerPoint</Application>
  <PresentationFormat>On-screen Show (16:9)</PresentationFormat>
  <Paragraphs>175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Consolas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Prompt Engineering &amp; AI in Audit and Analytics</dc:title>
  <dc:subject>PptxGenJS Presentation</dc:subject>
  <dc:creator>PptxGenJS</dc:creator>
  <cp:lastModifiedBy>VIJAYA SRINIVAS KOTHAPALLI</cp:lastModifiedBy>
  <cp:revision>4</cp:revision>
  <dcterms:created xsi:type="dcterms:W3CDTF">2026-03-18T13:27:20Z</dcterms:created>
  <dcterms:modified xsi:type="dcterms:W3CDTF">2026-09-05T06:52:25Z</dcterms:modified>
</cp:coreProperties>
</file>