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71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3A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0D437A5-C998-455F-A1E2-3F03B1F5D25E}" v="10" dt="2026-09-05T06:53:22.17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79" d="100"/>
          <a:sy n="79" d="100"/>
        </p:scale>
        <p:origin x="848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IJAYA SRINIVAS KOTHAPALLI" userId="13426d44678f720f" providerId="LiveId" clId="{F2EE0FEA-267F-4FBB-A8C1-DB8A167CFF11}"/>
    <pc:docChg chg="undo custSel delSld modSld">
      <pc:chgData name="VIJAYA SRINIVAS KOTHAPALLI" userId="13426d44678f720f" providerId="LiveId" clId="{F2EE0FEA-267F-4FBB-A8C1-DB8A167CFF11}" dt="2026-09-05T06:55:34.596" v="420" actId="478"/>
      <pc:docMkLst>
        <pc:docMk/>
      </pc:docMkLst>
      <pc:sldChg chg="addSp delSp modSp mod">
        <pc:chgData name="VIJAYA SRINIVAS KOTHAPALLI" userId="13426d44678f720f" providerId="LiveId" clId="{F2EE0FEA-267F-4FBB-A8C1-DB8A167CFF11}" dt="2026-09-05T06:55:34.596" v="420" actId="478"/>
        <pc:sldMkLst>
          <pc:docMk/>
          <pc:sldMk cId="0" sldId="256"/>
        </pc:sldMkLst>
        <pc:spChg chg="mod">
          <ac:chgData name="VIJAYA SRINIVAS KOTHAPALLI" userId="13426d44678f720f" providerId="LiveId" clId="{F2EE0FEA-267F-4FBB-A8C1-DB8A167CFF11}" dt="2026-09-05T06:47:15.239" v="284" actId="122"/>
          <ac:spMkLst>
            <pc:docMk/>
            <pc:sldMk cId="0" sldId="256"/>
            <ac:spMk id="2" creationId="{00000000-0000-0000-0000-000000000000}"/>
          </ac:spMkLst>
        </pc:spChg>
        <pc:spChg chg="add mod">
          <ac:chgData name="VIJAYA SRINIVAS KOTHAPALLI" userId="13426d44678f720f" providerId="LiveId" clId="{F2EE0FEA-267F-4FBB-A8C1-DB8A167CFF11}" dt="2026-09-05T06:47:33.699" v="293" actId="1076"/>
          <ac:spMkLst>
            <pc:docMk/>
            <pc:sldMk cId="0" sldId="256"/>
            <ac:spMk id="6" creationId="{11D55E17-E22E-D294-F950-3B8225082019}"/>
          </ac:spMkLst>
        </pc:spChg>
        <pc:spChg chg="del">
          <ac:chgData name="VIJAYA SRINIVAS KOTHAPALLI" userId="13426d44678f720f" providerId="LiveId" clId="{F2EE0FEA-267F-4FBB-A8C1-DB8A167CFF11}" dt="2026-09-05T06:46:32.463" v="111" actId="478"/>
          <ac:spMkLst>
            <pc:docMk/>
            <pc:sldMk cId="0" sldId="256"/>
            <ac:spMk id="15" creationId="{3789F4CF-77F3-78F7-30B9-56A8B7234961}"/>
          </ac:spMkLst>
        </pc:spChg>
        <pc:spChg chg="mod">
          <ac:chgData name="VIJAYA SRINIVAS KOTHAPALLI" userId="13426d44678f720f" providerId="LiveId" clId="{F2EE0FEA-267F-4FBB-A8C1-DB8A167CFF11}" dt="2026-09-05T06:47:58.073" v="358" actId="1035"/>
          <ac:spMkLst>
            <pc:docMk/>
            <pc:sldMk cId="0" sldId="256"/>
            <ac:spMk id="17" creationId="{5B9D1F88-9743-E64B-57BE-AD00899CBA4C}"/>
          </ac:spMkLst>
        </pc:spChg>
        <pc:spChg chg="del">
          <ac:chgData name="VIJAYA SRINIVAS KOTHAPALLI" userId="13426d44678f720f" providerId="LiveId" clId="{F2EE0FEA-267F-4FBB-A8C1-DB8A167CFF11}" dt="2026-09-05T06:55:34.596" v="420" actId="478"/>
          <ac:spMkLst>
            <pc:docMk/>
            <pc:sldMk cId="0" sldId="256"/>
            <ac:spMk id="21" creationId="{5AC12856-E24B-253F-3B2F-B1F00EBD2E1D}"/>
          </ac:spMkLst>
        </pc:spChg>
        <pc:graphicFrameChg chg="mod modGraphic">
          <ac:chgData name="VIJAYA SRINIVAS KOTHAPALLI" userId="13426d44678f720f" providerId="LiveId" clId="{F2EE0FEA-267F-4FBB-A8C1-DB8A167CFF11}" dt="2026-09-05T06:47:54.981" v="338" actId="1035"/>
          <ac:graphicFrameMkLst>
            <pc:docMk/>
            <pc:sldMk cId="0" sldId="256"/>
            <ac:graphicFrameMk id="13" creationId="{8E679FF7-6A1D-09BE-403D-F985FD2DBF3A}"/>
          </ac:graphicFrameMkLst>
        </pc:graphicFrameChg>
      </pc:sldChg>
      <pc:sldChg chg="addSp delSp modSp mod">
        <pc:chgData name="VIJAYA SRINIVAS KOTHAPALLI" userId="13426d44678f720f" providerId="LiveId" clId="{F2EE0FEA-267F-4FBB-A8C1-DB8A167CFF11}" dt="2026-09-05T06:53:57.564" v="391" actId="22"/>
        <pc:sldMkLst>
          <pc:docMk/>
          <pc:sldMk cId="0" sldId="258"/>
        </pc:sldMkLst>
        <pc:spChg chg="add">
          <ac:chgData name="VIJAYA SRINIVAS KOTHAPALLI" userId="13426d44678f720f" providerId="LiveId" clId="{F2EE0FEA-267F-4FBB-A8C1-DB8A167CFF11}" dt="2026-09-05T06:53:57.564" v="391" actId="22"/>
          <ac:spMkLst>
            <pc:docMk/>
            <pc:sldMk cId="0" sldId="258"/>
            <ac:spMk id="22" creationId="{C5296B35-2270-F9AC-A1FF-2C4806F6D0FA}"/>
          </ac:spMkLst>
        </pc:spChg>
        <pc:spChg chg="topLvl">
          <ac:chgData name="VIJAYA SRINIVAS KOTHAPALLI" userId="13426d44678f720f" providerId="LiveId" clId="{F2EE0FEA-267F-4FBB-A8C1-DB8A167CFF11}" dt="2026-09-05T06:53:56.877" v="390" actId="478"/>
          <ac:spMkLst>
            <pc:docMk/>
            <pc:sldMk cId="0" sldId="258"/>
            <ac:spMk id="27" creationId="{606BA03D-E655-CC3E-AD2A-DE18CCE296A6}"/>
          </ac:spMkLst>
        </pc:spChg>
        <pc:spChg chg="del mod topLvl">
          <ac:chgData name="VIJAYA SRINIVAS KOTHAPALLI" userId="13426d44678f720f" providerId="LiveId" clId="{F2EE0FEA-267F-4FBB-A8C1-DB8A167CFF11}" dt="2026-09-05T06:53:56.877" v="390" actId="478"/>
          <ac:spMkLst>
            <pc:docMk/>
            <pc:sldMk cId="0" sldId="258"/>
            <ac:spMk id="28" creationId="{AFAE8E4E-0FB2-BE7B-A046-41F6967C1CF2}"/>
          </ac:spMkLst>
        </pc:spChg>
        <pc:grpChg chg="del">
          <ac:chgData name="VIJAYA SRINIVAS KOTHAPALLI" userId="13426d44678f720f" providerId="LiveId" clId="{F2EE0FEA-267F-4FBB-A8C1-DB8A167CFF11}" dt="2026-09-05T06:53:56.877" v="390" actId="478"/>
          <ac:grpSpMkLst>
            <pc:docMk/>
            <pc:sldMk cId="0" sldId="258"/>
            <ac:grpSpMk id="26" creationId="{6F400A1C-B70E-B12A-EA6C-D7E4F45E29C6}"/>
          </ac:grpSpMkLst>
        </pc:grpChg>
      </pc:sldChg>
      <pc:sldChg chg="modSp mod">
        <pc:chgData name="VIJAYA SRINIVAS KOTHAPALLI" userId="13426d44678f720f" providerId="LiveId" clId="{F2EE0FEA-267F-4FBB-A8C1-DB8A167CFF11}" dt="2026-09-05T06:53:32.981" v="389" actId="20577"/>
        <pc:sldMkLst>
          <pc:docMk/>
          <pc:sldMk cId="0" sldId="259"/>
        </pc:sldMkLst>
        <pc:spChg chg="mod">
          <ac:chgData name="VIJAYA SRINIVAS KOTHAPALLI" userId="13426d44678f720f" providerId="LiveId" clId="{F2EE0FEA-267F-4FBB-A8C1-DB8A167CFF11}" dt="2026-09-05T06:53:32.981" v="389" actId="20577"/>
          <ac:spMkLst>
            <pc:docMk/>
            <pc:sldMk cId="0" sldId="259"/>
            <ac:spMk id="32" creationId="{DF871756-F841-3CC9-7404-7676DF86ACA4}"/>
          </ac:spMkLst>
        </pc:spChg>
      </pc:sldChg>
      <pc:sldChg chg="addSp delSp modSp mod">
        <pc:chgData name="VIJAYA SRINIVAS KOTHAPALLI" userId="13426d44678f720f" providerId="LiveId" clId="{F2EE0FEA-267F-4FBB-A8C1-DB8A167CFF11}" dt="2026-09-05T06:54:07.828" v="395" actId="22"/>
        <pc:sldMkLst>
          <pc:docMk/>
          <pc:sldMk cId="0" sldId="260"/>
        </pc:sldMkLst>
        <pc:spChg chg="del mod">
          <ac:chgData name="VIJAYA SRINIVAS KOTHAPALLI" userId="13426d44678f720f" providerId="LiveId" clId="{F2EE0FEA-267F-4FBB-A8C1-DB8A167CFF11}" dt="2026-09-05T06:54:07.256" v="394" actId="478"/>
          <ac:spMkLst>
            <pc:docMk/>
            <pc:sldMk cId="0" sldId="260"/>
            <ac:spMk id="31" creationId="{72110770-372E-C197-ABC3-864A06E16005}"/>
          </ac:spMkLst>
        </pc:spChg>
        <pc:spChg chg="add">
          <ac:chgData name="VIJAYA SRINIVAS KOTHAPALLI" userId="13426d44678f720f" providerId="LiveId" clId="{F2EE0FEA-267F-4FBB-A8C1-DB8A167CFF11}" dt="2026-09-05T06:54:07.828" v="395" actId="22"/>
          <ac:spMkLst>
            <pc:docMk/>
            <pc:sldMk cId="0" sldId="260"/>
            <ac:spMk id="33" creationId="{4D18CF99-9986-5649-BF30-64F65925E076}"/>
          </ac:spMkLst>
        </pc:spChg>
      </pc:sldChg>
      <pc:sldChg chg="addSp delSp modSp mod">
        <pc:chgData name="VIJAYA SRINIVAS KOTHAPALLI" userId="13426d44678f720f" providerId="LiveId" clId="{F2EE0FEA-267F-4FBB-A8C1-DB8A167CFF11}" dt="2026-09-05T06:54:19.479" v="401" actId="22"/>
        <pc:sldMkLst>
          <pc:docMk/>
          <pc:sldMk cId="0" sldId="261"/>
        </pc:sldMkLst>
        <pc:spChg chg="add del mod">
          <ac:chgData name="VIJAYA SRINIVAS KOTHAPALLI" userId="13426d44678f720f" providerId="LiveId" clId="{F2EE0FEA-267F-4FBB-A8C1-DB8A167CFF11}" dt="2026-09-05T06:54:18.832" v="400" actId="478"/>
          <ac:spMkLst>
            <pc:docMk/>
            <pc:sldMk cId="0" sldId="261"/>
            <ac:spMk id="55" creationId="{CE37799F-91DB-9A34-6523-5D035C8166F4}"/>
          </ac:spMkLst>
        </pc:spChg>
        <pc:spChg chg="add">
          <ac:chgData name="VIJAYA SRINIVAS KOTHAPALLI" userId="13426d44678f720f" providerId="LiveId" clId="{F2EE0FEA-267F-4FBB-A8C1-DB8A167CFF11}" dt="2026-09-05T06:54:19.479" v="401" actId="22"/>
          <ac:spMkLst>
            <pc:docMk/>
            <pc:sldMk cId="0" sldId="261"/>
            <ac:spMk id="57" creationId="{97910BFA-8816-F4AA-8125-ABA87738ABCD}"/>
          </ac:spMkLst>
        </pc:spChg>
        <pc:spChg chg="mod">
          <ac:chgData name="VIJAYA SRINIVAS KOTHAPALLI" userId="13426d44678f720f" providerId="LiveId" clId="{F2EE0FEA-267F-4FBB-A8C1-DB8A167CFF11}" dt="2026-09-05T06:54:16.815" v="399" actId="1076"/>
          <ac:spMkLst>
            <pc:docMk/>
            <pc:sldMk cId="0" sldId="261"/>
            <ac:spMk id="58" creationId="{585D4AF4-7DC5-E15B-6405-25D2D45E34AE}"/>
          </ac:spMkLst>
        </pc:spChg>
      </pc:sldChg>
      <pc:sldChg chg="addSp delSp modSp mod">
        <pc:chgData name="VIJAYA SRINIVAS KOTHAPALLI" userId="13426d44678f720f" providerId="LiveId" clId="{F2EE0FEA-267F-4FBB-A8C1-DB8A167CFF11}" dt="2026-09-05T06:54:28.546" v="404" actId="22"/>
        <pc:sldMkLst>
          <pc:docMk/>
          <pc:sldMk cId="0" sldId="262"/>
        </pc:sldMkLst>
        <pc:spChg chg="del mod">
          <ac:chgData name="VIJAYA SRINIVAS KOTHAPALLI" userId="13426d44678f720f" providerId="LiveId" clId="{F2EE0FEA-267F-4FBB-A8C1-DB8A167CFF11}" dt="2026-09-05T06:54:28.032" v="403" actId="478"/>
          <ac:spMkLst>
            <pc:docMk/>
            <pc:sldMk cId="0" sldId="262"/>
            <ac:spMk id="35" creationId="{C3AD8DA8-A2B5-355C-B3AE-DFFBF0EDFA65}"/>
          </ac:spMkLst>
        </pc:spChg>
        <pc:spChg chg="add">
          <ac:chgData name="VIJAYA SRINIVAS KOTHAPALLI" userId="13426d44678f720f" providerId="LiveId" clId="{F2EE0FEA-267F-4FBB-A8C1-DB8A167CFF11}" dt="2026-09-05T06:54:28.546" v="404" actId="22"/>
          <ac:spMkLst>
            <pc:docMk/>
            <pc:sldMk cId="0" sldId="262"/>
            <ac:spMk id="37" creationId="{6A2EAD78-99AA-E4A1-6345-4072122B8FF0}"/>
          </ac:spMkLst>
        </pc:spChg>
      </pc:sldChg>
      <pc:sldChg chg="addSp delSp modSp mod">
        <pc:chgData name="VIJAYA SRINIVAS KOTHAPALLI" userId="13426d44678f720f" providerId="LiveId" clId="{F2EE0FEA-267F-4FBB-A8C1-DB8A167CFF11}" dt="2026-09-05T06:54:32.677" v="406" actId="22"/>
        <pc:sldMkLst>
          <pc:docMk/>
          <pc:sldMk cId="0" sldId="263"/>
        </pc:sldMkLst>
        <pc:spChg chg="del mod">
          <ac:chgData name="VIJAYA SRINIVAS KOTHAPALLI" userId="13426d44678f720f" providerId="LiveId" clId="{F2EE0FEA-267F-4FBB-A8C1-DB8A167CFF11}" dt="2026-09-05T06:54:32.174" v="405" actId="478"/>
          <ac:spMkLst>
            <pc:docMk/>
            <pc:sldMk cId="0" sldId="263"/>
            <ac:spMk id="43" creationId="{6FCB17F2-FE13-6B0A-F131-DC51EB4048B0}"/>
          </ac:spMkLst>
        </pc:spChg>
        <pc:spChg chg="add">
          <ac:chgData name="VIJAYA SRINIVAS KOTHAPALLI" userId="13426d44678f720f" providerId="LiveId" clId="{F2EE0FEA-267F-4FBB-A8C1-DB8A167CFF11}" dt="2026-09-05T06:54:32.677" v="406" actId="22"/>
          <ac:spMkLst>
            <pc:docMk/>
            <pc:sldMk cId="0" sldId="263"/>
            <ac:spMk id="45" creationId="{F4D5323A-13E3-2812-DD99-9EDE5E51DDA4}"/>
          </ac:spMkLst>
        </pc:spChg>
      </pc:sldChg>
      <pc:sldChg chg="addSp delSp modSp mod">
        <pc:chgData name="VIJAYA SRINIVAS KOTHAPALLI" userId="13426d44678f720f" providerId="LiveId" clId="{F2EE0FEA-267F-4FBB-A8C1-DB8A167CFF11}" dt="2026-09-05T06:54:36.444" v="408" actId="22"/>
        <pc:sldMkLst>
          <pc:docMk/>
          <pc:sldMk cId="0" sldId="264"/>
        </pc:sldMkLst>
        <pc:spChg chg="del mod">
          <ac:chgData name="VIJAYA SRINIVAS KOTHAPALLI" userId="13426d44678f720f" providerId="LiveId" clId="{F2EE0FEA-267F-4FBB-A8C1-DB8A167CFF11}" dt="2026-09-05T06:54:35.903" v="407" actId="478"/>
          <ac:spMkLst>
            <pc:docMk/>
            <pc:sldMk cId="0" sldId="264"/>
            <ac:spMk id="49" creationId="{6916288E-3F13-D423-55FA-AEDAEFC0B099}"/>
          </ac:spMkLst>
        </pc:spChg>
        <pc:spChg chg="add">
          <ac:chgData name="VIJAYA SRINIVAS KOTHAPALLI" userId="13426d44678f720f" providerId="LiveId" clId="{F2EE0FEA-267F-4FBB-A8C1-DB8A167CFF11}" dt="2026-09-05T06:54:36.444" v="408" actId="22"/>
          <ac:spMkLst>
            <pc:docMk/>
            <pc:sldMk cId="0" sldId="264"/>
            <ac:spMk id="51" creationId="{809C7290-9E26-2C03-6F13-677437C8B914}"/>
          </ac:spMkLst>
        </pc:spChg>
      </pc:sldChg>
      <pc:sldChg chg="addSp delSp modSp mod">
        <pc:chgData name="VIJAYA SRINIVAS KOTHAPALLI" userId="13426d44678f720f" providerId="LiveId" clId="{F2EE0FEA-267F-4FBB-A8C1-DB8A167CFF11}" dt="2026-09-05T06:54:40.985" v="410" actId="22"/>
        <pc:sldMkLst>
          <pc:docMk/>
          <pc:sldMk cId="0" sldId="265"/>
        </pc:sldMkLst>
        <pc:spChg chg="del mod">
          <ac:chgData name="VIJAYA SRINIVAS KOTHAPALLI" userId="13426d44678f720f" providerId="LiveId" clId="{F2EE0FEA-267F-4FBB-A8C1-DB8A167CFF11}" dt="2026-09-05T06:54:40.391" v="409" actId="478"/>
          <ac:spMkLst>
            <pc:docMk/>
            <pc:sldMk cId="0" sldId="265"/>
            <ac:spMk id="59" creationId="{F848BB62-DBD2-51D1-F8B5-48180021DD09}"/>
          </ac:spMkLst>
        </pc:spChg>
        <pc:spChg chg="add">
          <ac:chgData name="VIJAYA SRINIVAS KOTHAPALLI" userId="13426d44678f720f" providerId="LiveId" clId="{F2EE0FEA-267F-4FBB-A8C1-DB8A167CFF11}" dt="2026-09-05T06:54:40.985" v="410" actId="22"/>
          <ac:spMkLst>
            <pc:docMk/>
            <pc:sldMk cId="0" sldId="265"/>
            <ac:spMk id="61" creationId="{9D428BB5-8BD1-B0B0-51FA-8888498585C0}"/>
          </ac:spMkLst>
        </pc:spChg>
      </pc:sldChg>
      <pc:sldChg chg="addSp delSp modSp mod">
        <pc:chgData name="VIJAYA SRINIVAS KOTHAPALLI" userId="13426d44678f720f" providerId="LiveId" clId="{F2EE0FEA-267F-4FBB-A8C1-DB8A167CFF11}" dt="2026-09-05T06:54:44.479" v="412" actId="22"/>
        <pc:sldMkLst>
          <pc:docMk/>
          <pc:sldMk cId="0" sldId="266"/>
        </pc:sldMkLst>
        <pc:spChg chg="del mod">
          <ac:chgData name="VIJAYA SRINIVAS KOTHAPALLI" userId="13426d44678f720f" providerId="LiveId" clId="{F2EE0FEA-267F-4FBB-A8C1-DB8A167CFF11}" dt="2026-09-05T06:54:43.922" v="411" actId="478"/>
          <ac:spMkLst>
            <pc:docMk/>
            <pc:sldMk cId="0" sldId="266"/>
            <ac:spMk id="37" creationId="{4AF715DA-5C26-6EC3-174F-1D2DB3CC8DD9}"/>
          </ac:spMkLst>
        </pc:spChg>
        <pc:spChg chg="add">
          <ac:chgData name="VIJAYA SRINIVAS KOTHAPALLI" userId="13426d44678f720f" providerId="LiveId" clId="{F2EE0FEA-267F-4FBB-A8C1-DB8A167CFF11}" dt="2026-09-05T06:54:44.479" v="412" actId="22"/>
          <ac:spMkLst>
            <pc:docMk/>
            <pc:sldMk cId="0" sldId="266"/>
            <ac:spMk id="39" creationId="{D7E47174-1276-AABE-722E-EEFFBE07775A}"/>
          </ac:spMkLst>
        </pc:spChg>
      </pc:sldChg>
      <pc:sldChg chg="addSp delSp modSp mod">
        <pc:chgData name="VIJAYA SRINIVAS KOTHAPALLI" userId="13426d44678f720f" providerId="LiveId" clId="{F2EE0FEA-267F-4FBB-A8C1-DB8A167CFF11}" dt="2026-09-05T06:54:48.835" v="414" actId="22"/>
        <pc:sldMkLst>
          <pc:docMk/>
          <pc:sldMk cId="0" sldId="267"/>
        </pc:sldMkLst>
        <pc:spChg chg="del mod">
          <ac:chgData name="VIJAYA SRINIVAS KOTHAPALLI" userId="13426d44678f720f" providerId="LiveId" clId="{F2EE0FEA-267F-4FBB-A8C1-DB8A167CFF11}" dt="2026-09-05T06:54:48.355" v="413" actId="478"/>
          <ac:spMkLst>
            <pc:docMk/>
            <pc:sldMk cId="0" sldId="267"/>
            <ac:spMk id="72" creationId="{8EF97774-3466-0E0D-A166-DDBD4ADCD862}"/>
          </ac:spMkLst>
        </pc:spChg>
        <pc:spChg chg="add">
          <ac:chgData name="VIJAYA SRINIVAS KOTHAPALLI" userId="13426d44678f720f" providerId="LiveId" clId="{F2EE0FEA-267F-4FBB-A8C1-DB8A167CFF11}" dt="2026-09-05T06:54:48.835" v="414" actId="22"/>
          <ac:spMkLst>
            <pc:docMk/>
            <pc:sldMk cId="0" sldId="267"/>
            <ac:spMk id="74" creationId="{DA40758D-1F81-05B2-9D98-073FD8F269D2}"/>
          </ac:spMkLst>
        </pc:spChg>
      </pc:sldChg>
      <pc:sldChg chg="addSp delSp modSp mod">
        <pc:chgData name="VIJAYA SRINIVAS KOTHAPALLI" userId="13426d44678f720f" providerId="LiveId" clId="{F2EE0FEA-267F-4FBB-A8C1-DB8A167CFF11}" dt="2026-09-05T06:54:52.272" v="416" actId="22"/>
        <pc:sldMkLst>
          <pc:docMk/>
          <pc:sldMk cId="0" sldId="268"/>
        </pc:sldMkLst>
        <pc:spChg chg="del mod">
          <ac:chgData name="VIJAYA SRINIVAS KOTHAPALLI" userId="13426d44678f720f" providerId="LiveId" clId="{F2EE0FEA-267F-4FBB-A8C1-DB8A167CFF11}" dt="2026-09-05T06:54:51.753" v="415" actId="478"/>
          <ac:spMkLst>
            <pc:docMk/>
            <pc:sldMk cId="0" sldId="268"/>
            <ac:spMk id="55" creationId="{83D29595-A51E-84C6-6646-A05C37DF2BD2}"/>
          </ac:spMkLst>
        </pc:spChg>
        <pc:spChg chg="add">
          <ac:chgData name="VIJAYA SRINIVAS KOTHAPALLI" userId="13426d44678f720f" providerId="LiveId" clId="{F2EE0FEA-267F-4FBB-A8C1-DB8A167CFF11}" dt="2026-09-05T06:54:52.272" v="416" actId="22"/>
          <ac:spMkLst>
            <pc:docMk/>
            <pc:sldMk cId="0" sldId="268"/>
            <ac:spMk id="57" creationId="{80CB65C5-2448-CD50-56E6-F236F32E88FA}"/>
          </ac:spMkLst>
        </pc:spChg>
      </pc:sldChg>
      <pc:sldChg chg="addSp delSp modSp mod">
        <pc:chgData name="VIJAYA SRINIVAS KOTHAPALLI" userId="13426d44678f720f" providerId="LiveId" clId="{F2EE0FEA-267F-4FBB-A8C1-DB8A167CFF11}" dt="2026-09-05T06:55:04.919" v="419" actId="207"/>
        <pc:sldMkLst>
          <pc:docMk/>
          <pc:sldMk cId="0" sldId="269"/>
        </pc:sldMkLst>
        <pc:spChg chg="del mod">
          <ac:chgData name="VIJAYA SRINIVAS KOTHAPALLI" userId="13426d44678f720f" providerId="LiveId" clId="{F2EE0FEA-267F-4FBB-A8C1-DB8A167CFF11}" dt="2026-09-05T06:54:56.544" v="417" actId="478"/>
          <ac:spMkLst>
            <pc:docMk/>
            <pc:sldMk cId="0" sldId="269"/>
            <ac:spMk id="34" creationId="{6B4BCB6D-9020-5FFE-F33E-71896A8C8066}"/>
          </ac:spMkLst>
        </pc:spChg>
        <pc:spChg chg="add mod">
          <ac:chgData name="VIJAYA SRINIVAS KOTHAPALLI" userId="13426d44678f720f" providerId="LiveId" clId="{F2EE0FEA-267F-4FBB-A8C1-DB8A167CFF11}" dt="2026-09-05T06:55:04.919" v="419" actId="207"/>
          <ac:spMkLst>
            <pc:docMk/>
            <pc:sldMk cId="0" sldId="269"/>
            <ac:spMk id="37" creationId="{1BEDB59A-92E6-B007-E91F-C9B4371BEE21}"/>
          </ac:spMkLst>
        </pc:spChg>
      </pc:sldChg>
      <pc:sldChg chg="addSp delSp modSp mod">
        <pc:chgData name="VIJAYA SRINIVAS KOTHAPALLI" userId="13426d44678f720f" providerId="LiveId" clId="{F2EE0FEA-267F-4FBB-A8C1-DB8A167CFF11}" dt="2026-09-05T06:54:02.066" v="393" actId="22"/>
        <pc:sldMkLst>
          <pc:docMk/>
          <pc:sldMk cId="0" sldId="271"/>
        </pc:sldMkLst>
        <pc:spChg chg="add">
          <ac:chgData name="VIJAYA SRINIVAS KOTHAPALLI" userId="13426d44678f720f" providerId="LiveId" clId="{F2EE0FEA-267F-4FBB-A8C1-DB8A167CFF11}" dt="2026-09-05T06:54:02.066" v="393" actId="22"/>
          <ac:spMkLst>
            <pc:docMk/>
            <pc:sldMk cId="0" sldId="271"/>
            <ac:spMk id="58" creationId="{CC865582-3B73-225F-F789-FB50D35B2459}"/>
          </ac:spMkLst>
        </pc:spChg>
        <pc:spChg chg="del mod">
          <ac:chgData name="VIJAYA SRINIVAS KOTHAPALLI" userId="13426d44678f720f" providerId="LiveId" clId="{F2EE0FEA-267F-4FBB-A8C1-DB8A167CFF11}" dt="2026-09-05T06:54:01.509" v="392" actId="478"/>
          <ac:spMkLst>
            <pc:docMk/>
            <pc:sldMk cId="0" sldId="271"/>
            <ac:spMk id="60" creationId="{DB86DB92-C1E1-2283-636F-0F205863514F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30129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079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"/>
          <p:cNvSpPr/>
          <p:nvPr/>
        </p:nvSpPr>
        <p:spPr>
          <a:xfrm>
            <a:off x="0" y="4206239"/>
            <a:ext cx="9144000" cy="937259"/>
          </a:xfrm>
          <a:prstGeom prst="rect">
            <a:avLst/>
          </a:prstGeom>
          <a:solidFill>
            <a:srgbClr val="005248"/>
          </a:solidFill>
          <a:ln w="12700">
            <a:solidFill>
              <a:srgbClr val="005248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4" name="Text 2"/>
          <p:cNvSpPr/>
          <p:nvPr/>
        </p:nvSpPr>
        <p:spPr>
          <a:xfrm>
            <a:off x="457200" y="502920"/>
            <a:ext cx="557784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Prompt Engineering</a:t>
            </a:r>
            <a:endParaRPr lang="en-US" sz="3800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C38059D-7CC8-6BA7-8C00-EE46515E9469}"/>
              </a:ext>
            </a:extLst>
          </p:cNvPr>
          <p:cNvGrpSpPr/>
          <p:nvPr/>
        </p:nvGrpSpPr>
        <p:grpSpPr>
          <a:xfrm>
            <a:off x="457200" y="2267533"/>
            <a:ext cx="5303520" cy="685800"/>
            <a:chOff x="457200" y="2969493"/>
            <a:chExt cx="5303520" cy="685800"/>
          </a:xfrm>
        </p:grpSpPr>
        <p:sp>
          <p:nvSpPr>
            <p:cNvPr id="9" name="Shape 7"/>
            <p:cNvSpPr/>
            <p:nvPr/>
          </p:nvSpPr>
          <p:spPr>
            <a:xfrm>
              <a:off x="457200" y="2969493"/>
              <a:ext cx="5303520" cy="685800"/>
            </a:xfrm>
            <a:prstGeom prst="rect">
              <a:avLst/>
            </a:prstGeom>
            <a:solidFill>
              <a:srgbClr val="FFFFFF">
                <a:alpha val="12000"/>
              </a:srgbClr>
            </a:solidFill>
            <a:ln w="12700">
              <a:solidFill>
                <a:srgbClr val="FFFFFF">
                  <a:alpha val="30000"/>
                </a:srgbClr>
              </a:solidFill>
              <a:prstDash val="solid"/>
            </a:ln>
          </p:spPr>
          <p:txBody>
            <a:bodyPr/>
            <a:lstStyle/>
            <a:p>
              <a:endParaRPr lang="en-IN"/>
            </a:p>
          </p:txBody>
        </p:sp>
        <p:sp>
          <p:nvSpPr>
            <p:cNvPr id="10" name="Text 8"/>
            <p:cNvSpPr/>
            <p:nvPr/>
          </p:nvSpPr>
          <p:spPr>
            <a:xfrm>
              <a:off x="457200" y="2969493"/>
              <a:ext cx="5303520" cy="68580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ctr">
                <a:buNone/>
              </a:pPr>
              <a:r>
                <a:rPr lang="en-US" sz="1200" kern="0" spc="100" dirty="0">
                  <a:solidFill>
                    <a:srgbClr val="FFFFFF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Accuracy • Compliance • Integrity • Professional Judgement</a:t>
              </a:r>
              <a:endParaRPr lang="en-US" sz="1200" dirty="0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F849218-62E7-4B37-B715-D9BD7B5EDA0F}"/>
              </a:ext>
            </a:extLst>
          </p:cNvPr>
          <p:cNvGrpSpPr/>
          <p:nvPr/>
        </p:nvGrpSpPr>
        <p:grpSpPr>
          <a:xfrm>
            <a:off x="244766" y="4426710"/>
            <a:ext cx="2468881" cy="630936"/>
            <a:chOff x="457200" y="4325112"/>
            <a:chExt cx="2468881" cy="630936"/>
          </a:xfrm>
        </p:grpSpPr>
        <p:sp>
          <p:nvSpPr>
            <p:cNvPr id="11" name="Text 9"/>
            <p:cNvSpPr/>
            <p:nvPr/>
          </p:nvSpPr>
          <p:spPr>
            <a:xfrm>
              <a:off x="457200" y="4325112"/>
              <a:ext cx="1778000" cy="256032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>
                <a:buNone/>
              </a:pPr>
              <a:r>
                <a:rPr lang="en-US" sz="1100" b="1" dirty="0">
                  <a:solidFill>
                    <a:srgbClr val="B2DFDB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CA Vijay Srinivas Kothapalli</a:t>
              </a:r>
              <a:endParaRPr lang="en-US" sz="1100" dirty="0"/>
            </a:p>
          </p:txBody>
        </p:sp>
        <p:sp>
          <p:nvSpPr>
            <p:cNvPr id="12" name="Text 10"/>
            <p:cNvSpPr/>
            <p:nvPr/>
          </p:nvSpPr>
          <p:spPr>
            <a:xfrm>
              <a:off x="457200" y="4572000"/>
              <a:ext cx="2468881" cy="384048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>
                <a:buNone/>
              </a:pPr>
              <a:r>
                <a:rPr lang="en-US" sz="900" dirty="0">
                  <a:solidFill>
                    <a:srgbClr val="90C8C4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C Ramachandram &amp; Co., Chartered Accountants, </a:t>
              </a:r>
            </a:p>
            <a:p>
              <a:pPr marL="0" indent="0">
                <a:buNone/>
              </a:pPr>
              <a:r>
                <a:rPr lang="en-US" sz="900" dirty="0">
                  <a:solidFill>
                    <a:srgbClr val="90C8C4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Hyderabad</a:t>
              </a:r>
              <a:endParaRPr lang="en-US" sz="900" dirty="0"/>
            </a:p>
          </p:txBody>
        </p:sp>
      </p:grpSp>
      <p:sp>
        <p:nvSpPr>
          <p:cNvPr id="2" name="Shape 0"/>
          <p:cNvSpPr/>
          <p:nvPr/>
        </p:nvSpPr>
        <p:spPr>
          <a:xfrm>
            <a:off x="6217920" y="1"/>
            <a:ext cx="2926080" cy="5143499"/>
          </a:xfrm>
          <a:prstGeom prst="rect">
            <a:avLst/>
          </a:prstGeom>
          <a:solidFill>
            <a:srgbClr val="006159"/>
          </a:solidFill>
          <a:ln w="12700">
            <a:solidFill>
              <a:srgbClr val="006159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8E679FF7-6A1D-09BE-403D-F985FD2DBF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0491017"/>
              </p:ext>
            </p:extLst>
          </p:nvPr>
        </p:nvGraphicFramePr>
        <p:xfrm>
          <a:off x="6359344" y="2224307"/>
          <a:ext cx="2661704" cy="1036320"/>
        </p:xfrm>
        <a:graphic>
          <a:graphicData uri="http://schemas.openxmlformats.org/drawingml/2006/table">
            <a:tbl>
              <a:tblPr/>
              <a:tblGrid>
                <a:gridCol w="2661704">
                  <a:extLst>
                    <a:ext uri="{9D8B030D-6E8A-4147-A177-3AD203B41FA5}">
                      <a16:colId xmlns:a16="http://schemas.microsoft.com/office/drawing/2014/main" val="2304841825"/>
                    </a:ext>
                  </a:extLst>
                </a:gridCol>
              </a:tblGrid>
              <a:tr h="182290">
                <a:tc>
                  <a:txBody>
                    <a:bodyPr/>
                    <a:lstStyle/>
                    <a:p>
                      <a:pPr algn="ctr"/>
                      <a:endParaRPr lang="en-IN" sz="120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3347487"/>
                  </a:ext>
                </a:extLst>
              </a:tr>
              <a:tr h="28862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fr-FR" sz="1200" b="1" dirty="0">
                          <a:solidFill>
                            <a:schemeClr val="bg1"/>
                          </a:solidFill>
                        </a:rPr>
                        <a:t>Nagpur Branch of WIRC</a:t>
                      </a:r>
                    </a:p>
                    <a:p>
                      <a:pPr algn="ctr">
                        <a:buNone/>
                      </a:pPr>
                      <a:r>
                        <a:rPr lang="fr-FR" sz="1200" b="1" dirty="0">
                          <a:solidFill>
                            <a:schemeClr val="bg1"/>
                          </a:solidFill>
                        </a:rPr>
                        <a:t>&amp; </a:t>
                      </a:r>
                    </a:p>
                    <a:p>
                      <a:pPr algn="ctr">
                        <a:buNone/>
                      </a:pPr>
                      <a:r>
                        <a:rPr lang="fr-FR" sz="1200" b="1" dirty="0">
                          <a:solidFill>
                            <a:schemeClr val="bg1"/>
                          </a:solidFill>
                        </a:rPr>
                        <a:t>Digital Accounting and Assurance Board (DAAB)</a:t>
                      </a:r>
                    </a:p>
                    <a:p>
                      <a:pPr algn="ctr">
                        <a:buNone/>
                      </a:pPr>
                      <a:endParaRPr lang="fr-FR" sz="800" b="1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6237508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5B9D1F88-9743-E64B-57BE-AD00899CBA4C}"/>
              </a:ext>
            </a:extLst>
          </p:cNvPr>
          <p:cNvSpPr txBox="1"/>
          <p:nvPr/>
        </p:nvSpPr>
        <p:spPr>
          <a:xfrm>
            <a:off x="6323569" y="422514"/>
            <a:ext cx="275012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National Capsule on Intelligence Transformation</a:t>
            </a:r>
          </a:p>
          <a:p>
            <a:pPr algn="ctr"/>
            <a:r>
              <a:rPr lang="fr-FR" dirty="0">
                <a:solidFill>
                  <a:schemeClr val="bg1"/>
                </a:solidFill>
              </a:rPr>
              <a:t>(</a:t>
            </a:r>
            <a:r>
              <a:rPr lang="fr-FR" dirty="0" err="1">
                <a:solidFill>
                  <a:schemeClr val="bg1"/>
                </a:solidFill>
              </a:rPr>
              <a:t>NCITx</a:t>
            </a:r>
            <a:r>
              <a:rPr lang="fr-FR" dirty="0">
                <a:solidFill>
                  <a:schemeClr val="bg1"/>
                </a:solidFill>
              </a:rPr>
              <a:t>)</a:t>
            </a:r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D55E17-E22E-D294-F950-3B8225082019}"/>
              </a:ext>
            </a:extLst>
          </p:cNvPr>
          <p:cNvSpPr txBox="1"/>
          <p:nvPr/>
        </p:nvSpPr>
        <p:spPr>
          <a:xfrm>
            <a:off x="6528233" y="4115647"/>
            <a:ext cx="240333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b="1" dirty="0">
                <a:solidFill>
                  <a:schemeClr val="bg1"/>
                </a:solidFill>
              </a:rPr>
              <a:t>The Institute of Chartered Accountants of India</a:t>
            </a:r>
            <a:endParaRPr lang="en-IN" sz="3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7F9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" name="Text 1"/>
          <p:cNvSpPr/>
          <p:nvPr/>
        </p:nvSpPr>
        <p:spPr>
          <a:xfrm>
            <a:off x="411480" y="0"/>
            <a:ext cx="77724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Skills, Pitfalls &amp; Ethics for the Audit Prompter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411480" y="1051560"/>
            <a:ext cx="841248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i="1" dirty="0">
                <a:solidFill>
                  <a:srgbClr val="4A64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it takes, and what to watch out for in audit AI practice</a:t>
            </a:r>
            <a:endParaRPr lang="en-US" sz="1200" dirty="0"/>
          </a:p>
        </p:txBody>
      </p:sp>
      <p:sp>
        <p:nvSpPr>
          <p:cNvPr id="5" name="Shape 3"/>
          <p:cNvSpPr/>
          <p:nvPr/>
        </p:nvSpPr>
        <p:spPr>
          <a:xfrm>
            <a:off x="7772400" y="18288"/>
            <a:ext cx="1280160" cy="310896"/>
          </a:xfrm>
          <a:prstGeom prst="rect">
            <a:avLst/>
          </a:prstGeom>
          <a:solidFill>
            <a:srgbClr val="4DB6AC"/>
          </a:solidFill>
          <a:ln w="12700">
            <a:solidFill>
              <a:srgbClr val="4DB6AC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6" name="Text 4"/>
          <p:cNvSpPr/>
          <p:nvPr/>
        </p:nvSpPr>
        <p:spPr>
          <a:xfrm>
            <a:off x="7772400" y="18288"/>
            <a:ext cx="12801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07 / Skills</a:t>
            </a:r>
            <a:endParaRPr lang="en-US" sz="850" dirty="0"/>
          </a:p>
        </p:txBody>
      </p:sp>
      <p:sp>
        <p:nvSpPr>
          <p:cNvPr id="7" name="Shape 5"/>
          <p:cNvSpPr/>
          <p:nvPr/>
        </p:nvSpPr>
        <p:spPr>
          <a:xfrm>
            <a:off x="274320" y="1481328"/>
            <a:ext cx="4069080" cy="274320"/>
          </a:xfrm>
          <a:prstGeom prst="rect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8" name="Text 6"/>
          <p:cNvSpPr/>
          <p:nvPr/>
        </p:nvSpPr>
        <p:spPr>
          <a:xfrm>
            <a:off x="274320" y="1481328"/>
            <a:ext cx="4069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🧠 Essential Skills</a:t>
            </a:r>
            <a:endParaRPr lang="en-US" sz="1150" dirty="0"/>
          </a:p>
        </p:txBody>
      </p:sp>
      <p:sp>
        <p:nvSpPr>
          <p:cNvPr id="9" name="Shape 7"/>
          <p:cNvSpPr/>
          <p:nvPr/>
        </p:nvSpPr>
        <p:spPr>
          <a:xfrm>
            <a:off x="274320" y="1810512"/>
            <a:ext cx="4069080" cy="438912"/>
          </a:xfrm>
          <a:prstGeom prst="rect">
            <a:avLst/>
          </a:prstGeom>
          <a:solidFill>
            <a:srgbClr val="FFFFFF"/>
          </a:solidFill>
          <a:ln w="635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0" name="Shape 8"/>
          <p:cNvSpPr/>
          <p:nvPr/>
        </p:nvSpPr>
        <p:spPr>
          <a:xfrm>
            <a:off x="329184" y="1901952"/>
            <a:ext cx="237744" cy="237744"/>
          </a:xfrm>
          <a:prstGeom prst="ellipse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1" name="Text 9"/>
          <p:cNvSpPr/>
          <p:nvPr/>
        </p:nvSpPr>
        <p:spPr>
          <a:xfrm>
            <a:off x="329184" y="1901952"/>
            <a:ext cx="237744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800" dirty="0"/>
          </a:p>
        </p:txBody>
      </p:sp>
      <p:sp>
        <p:nvSpPr>
          <p:cNvPr id="12" name="Text 10"/>
          <p:cNvSpPr/>
          <p:nvPr/>
        </p:nvSpPr>
        <p:spPr>
          <a:xfrm>
            <a:off x="658368" y="1837944"/>
            <a:ext cx="363016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 &amp; Standards Knowledge</a:t>
            </a:r>
            <a:endParaRPr lang="en-US" sz="1050" dirty="0"/>
          </a:p>
        </p:txBody>
      </p:sp>
      <p:sp>
        <p:nvSpPr>
          <p:cNvPr id="13" name="Text 11"/>
          <p:cNvSpPr/>
          <p:nvPr/>
        </p:nvSpPr>
        <p:spPr>
          <a:xfrm>
            <a:off x="658368" y="2039112"/>
            <a:ext cx="363016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4A64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Craft SA-aligned prompts; cite correct paragraphs</a:t>
            </a:r>
            <a:endParaRPr lang="en-US" sz="850" dirty="0"/>
          </a:p>
        </p:txBody>
      </p:sp>
      <p:sp>
        <p:nvSpPr>
          <p:cNvPr id="14" name="Shape 12"/>
          <p:cNvSpPr/>
          <p:nvPr/>
        </p:nvSpPr>
        <p:spPr>
          <a:xfrm>
            <a:off x="274320" y="2304288"/>
            <a:ext cx="4069080" cy="438912"/>
          </a:xfrm>
          <a:prstGeom prst="rect">
            <a:avLst/>
          </a:prstGeom>
          <a:solidFill>
            <a:srgbClr val="F0F8F6"/>
          </a:solidFill>
          <a:ln w="635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5" name="Shape 13"/>
          <p:cNvSpPr/>
          <p:nvPr/>
        </p:nvSpPr>
        <p:spPr>
          <a:xfrm>
            <a:off x="329184" y="2395728"/>
            <a:ext cx="237744" cy="237744"/>
          </a:xfrm>
          <a:prstGeom prst="ellipse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6" name="Text 14"/>
          <p:cNvSpPr/>
          <p:nvPr/>
        </p:nvSpPr>
        <p:spPr>
          <a:xfrm>
            <a:off x="329184" y="2395728"/>
            <a:ext cx="237744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800" dirty="0"/>
          </a:p>
        </p:txBody>
      </p:sp>
      <p:sp>
        <p:nvSpPr>
          <p:cNvPr id="17" name="Text 15"/>
          <p:cNvSpPr/>
          <p:nvPr/>
        </p:nvSpPr>
        <p:spPr>
          <a:xfrm>
            <a:off x="658368" y="2331720"/>
            <a:ext cx="363016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Professional Scepticism Mindset</a:t>
            </a:r>
            <a:endParaRPr lang="en-US" sz="1050" dirty="0"/>
          </a:p>
        </p:txBody>
      </p:sp>
      <p:sp>
        <p:nvSpPr>
          <p:cNvPr id="18" name="Text 16"/>
          <p:cNvSpPr/>
          <p:nvPr/>
        </p:nvSpPr>
        <p:spPr>
          <a:xfrm>
            <a:off x="658368" y="2532888"/>
            <a:ext cx="363016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4A64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Design prompts that question, not accept, representations</a:t>
            </a:r>
            <a:endParaRPr lang="en-US" sz="850" dirty="0"/>
          </a:p>
        </p:txBody>
      </p:sp>
      <p:sp>
        <p:nvSpPr>
          <p:cNvPr id="19" name="Shape 17"/>
          <p:cNvSpPr/>
          <p:nvPr/>
        </p:nvSpPr>
        <p:spPr>
          <a:xfrm>
            <a:off x="274320" y="2798064"/>
            <a:ext cx="4069080" cy="438912"/>
          </a:xfrm>
          <a:prstGeom prst="rect">
            <a:avLst/>
          </a:prstGeom>
          <a:solidFill>
            <a:srgbClr val="FFFFFF"/>
          </a:solidFill>
          <a:ln w="635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0" name="Shape 18"/>
          <p:cNvSpPr/>
          <p:nvPr/>
        </p:nvSpPr>
        <p:spPr>
          <a:xfrm>
            <a:off x="329184" y="2889504"/>
            <a:ext cx="237744" cy="237744"/>
          </a:xfrm>
          <a:prstGeom prst="ellipse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1" name="Text 19"/>
          <p:cNvSpPr/>
          <p:nvPr/>
        </p:nvSpPr>
        <p:spPr>
          <a:xfrm>
            <a:off x="329184" y="2889504"/>
            <a:ext cx="237744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800" dirty="0"/>
          </a:p>
        </p:txBody>
      </p:sp>
      <p:sp>
        <p:nvSpPr>
          <p:cNvPr id="22" name="Text 20"/>
          <p:cNvSpPr/>
          <p:nvPr/>
        </p:nvSpPr>
        <p:spPr>
          <a:xfrm>
            <a:off x="658368" y="2825496"/>
            <a:ext cx="363016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Financial Reporting Expertise</a:t>
            </a:r>
            <a:endParaRPr lang="en-US" sz="1050" dirty="0"/>
          </a:p>
        </p:txBody>
      </p:sp>
      <p:sp>
        <p:nvSpPr>
          <p:cNvPr id="23" name="Text 21"/>
          <p:cNvSpPr/>
          <p:nvPr/>
        </p:nvSpPr>
        <p:spPr>
          <a:xfrm>
            <a:off x="658368" y="3026664"/>
            <a:ext cx="363016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4A64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Understand Ind AS / IGAAP nuance to specify correct context</a:t>
            </a:r>
            <a:endParaRPr lang="en-US" sz="850" dirty="0"/>
          </a:p>
        </p:txBody>
      </p:sp>
      <p:sp>
        <p:nvSpPr>
          <p:cNvPr id="24" name="Shape 22"/>
          <p:cNvSpPr/>
          <p:nvPr/>
        </p:nvSpPr>
        <p:spPr>
          <a:xfrm>
            <a:off x="274320" y="3291840"/>
            <a:ext cx="4069080" cy="438912"/>
          </a:xfrm>
          <a:prstGeom prst="rect">
            <a:avLst/>
          </a:prstGeom>
          <a:solidFill>
            <a:srgbClr val="F0F8F6"/>
          </a:solidFill>
          <a:ln w="635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5" name="Shape 23"/>
          <p:cNvSpPr/>
          <p:nvPr/>
        </p:nvSpPr>
        <p:spPr>
          <a:xfrm>
            <a:off x="329184" y="3383280"/>
            <a:ext cx="237744" cy="237744"/>
          </a:xfrm>
          <a:prstGeom prst="ellipse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6" name="Text 24"/>
          <p:cNvSpPr/>
          <p:nvPr/>
        </p:nvSpPr>
        <p:spPr>
          <a:xfrm>
            <a:off x="329184" y="3383280"/>
            <a:ext cx="237744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800" dirty="0"/>
          </a:p>
        </p:txBody>
      </p:sp>
      <p:sp>
        <p:nvSpPr>
          <p:cNvPr id="27" name="Text 25"/>
          <p:cNvSpPr/>
          <p:nvPr/>
        </p:nvSpPr>
        <p:spPr>
          <a:xfrm>
            <a:off x="658368" y="3319272"/>
            <a:ext cx="363016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Analytical &amp; Critical Thinking</a:t>
            </a:r>
            <a:endParaRPr lang="en-US" sz="1050" dirty="0"/>
          </a:p>
        </p:txBody>
      </p:sp>
      <p:sp>
        <p:nvSpPr>
          <p:cNvPr id="28" name="Text 26"/>
          <p:cNvSpPr/>
          <p:nvPr/>
        </p:nvSpPr>
        <p:spPr>
          <a:xfrm>
            <a:off x="658368" y="3520440"/>
            <a:ext cx="363016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4A64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Evaluate AI outputs with auditor's critical eye</a:t>
            </a:r>
            <a:endParaRPr lang="en-US" sz="850" dirty="0"/>
          </a:p>
        </p:txBody>
      </p:sp>
      <p:sp>
        <p:nvSpPr>
          <p:cNvPr id="29" name="Shape 27"/>
          <p:cNvSpPr/>
          <p:nvPr/>
        </p:nvSpPr>
        <p:spPr>
          <a:xfrm>
            <a:off x="274320" y="3785616"/>
            <a:ext cx="4069080" cy="438912"/>
          </a:xfrm>
          <a:prstGeom prst="rect">
            <a:avLst/>
          </a:prstGeom>
          <a:solidFill>
            <a:srgbClr val="FFFFFF"/>
          </a:solidFill>
          <a:ln w="635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0" name="Shape 28"/>
          <p:cNvSpPr/>
          <p:nvPr/>
        </p:nvSpPr>
        <p:spPr>
          <a:xfrm>
            <a:off x="329184" y="3877056"/>
            <a:ext cx="237744" cy="237744"/>
          </a:xfrm>
          <a:prstGeom prst="ellipse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1" name="Text 29"/>
          <p:cNvSpPr/>
          <p:nvPr/>
        </p:nvSpPr>
        <p:spPr>
          <a:xfrm>
            <a:off x="329184" y="3877056"/>
            <a:ext cx="237744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800" dirty="0"/>
          </a:p>
        </p:txBody>
      </p:sp>
      <p:sp>
        <p:nvSpPr>
          <p:cNvPr id="32" name="Text 30"/>
          <p:cNvSpPr/>
          <p:nvPr/>
        </p:nvSpPr>
        <p:spPr>
          <a:xfrm>
            <a:off x="658368" y="3813048"/>
            <a:ext cx="363016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Iterative / Experimental Mindset</a:t>
            </a:r>
            <a:endParaRPr lang="en-US" sz="1050" dirty="0"/>
          </a:p>
        </p:txBody>
      </p:sp>
      <p:sp>
        <p:nvSpPr>
          <p:cNvPr id="33" name="Text 31"/>
          <p:cNvSpPr/>
          <p:nvPr/>
        </p:nvSpPr>
        <p:spPr>
          <a:xfrm>
            <a:off x="658368" y="4014216"/>
            <a:ext cx="363016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4A64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Treat prompting like refining an audit programme</a:t>
            </a:r>
            <a:endParaRPr lang="en-US" sz="850" dirty="0"/>
          </a:p>
        </p:txBody>
      </p:sp>
      <p:sp>
        <p:nvSpPr>
          <p:cNvPr id="34" name="Shape 32"/>
          <p:cNvSpPr/>
          <p:nvPr/>
        </p:nvSpPr>
        <p:spPr>
          <a:xfrm>
            <a:off x="274320" y="4279392"/>
            <a:ext cx="4069080" cy="438912"/>
          </a:xfrm>
          <a:prstGeom prst="rect">
            <a:avLst/>
          </a:prstGeom>
          <a:solidFill>
            <a:srgbClr val="F0F8F6"/>
          </a:solidFill>
          <a:ln w="635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5" name="Shape 33"/>
          <p:cNvSpPr/>
          <p:nvPr/>
        </p:nvSpPr>
        <p:spPr>
          <a:xfrm>
            <a:off x="329184" y="4370832"/>
            <a:ext cx="237744" cy="237744"/>
          </a:xfrm>
          <a:prstGeom prst="ellipse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6" name="Text 34"/>
          <p:cNvSpPr/>
          <p:nvPr/>
        </p:nvSpPr>
        <p:spPr>
          <a:xfrm>
            <a:off x="329184" y="4370832"/>
            <a:ext cx="237744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</a:t>
            </a:r>
            <a:endParaRPr lang="en-US" sz="800" dirty="0"/>
          </a:p>
        </p:txBody>
      </p:sp>
      <p:sp>
        <p:nvSpPr>
          <p:cNvPr id="37" name="Text 35"/>
          <p:cNvSpPr/>
          <p:nvPr/>
        </p:nvSpPr>
        <p:spPr>
          <a:xfrm>
            <a:off x="658368" y="4306824"/>
            <a:ext cx="363016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Ethical &amp; Independence Awareness</a:t>
            </a:r>
            <a:endParaRPr lang="en-US" sz="1050" dirty="0"/>
          </a:p>
        </p:txBody>
      </p:sp>
      <p:sp>
        <p:nvSpPr>
          <p:cNvPr id="38" name="Text 36"/>
          <p:cNvSpPr/>
          <p:nvPr/>
        </p:nvSpPr>
        <p:spPr>
          <a:xfrm>
            <a:off x="658368" y="4507992"/>
            <a:ext cx="3630168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dirty="0">
                <a:solidFill>
                  <a:srgbClr val="4A64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Anticipate bias, privacy, and independence risks in AI outputs</a:t>
            </a:r>
            <a:endParaRPr lang="en-US" sz="850" dirty="0"/>
          </a:p>
        </p:txBody>
      </p:sp>
      <p:sp>
        <p:nvSpPr>
          <p:cNvPr id="39" name="Shape 37"/>
          <p:cNvSpPr/>
          <p:nvPr/>
        </p:nvSpPr>
        <p:spPr>
          <a:xfrm>
            <a:off x="4617720" y="1481328"/>
            <a:ext cx="4160520" cy="274320"/>
          </a:xfrm>
          <a:prstGeom prst="rect">
            <a:avLst/>
          </a:prstGeom>
          <a:solidFill>
            <a:srgbClr val="BF360C"/>
          </a:solidFill>
          <a:ln w="12700">
            <a:solidFill>
              <a:srgbClr val="BF360C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40" name="Text 38"/>
          <p:cNvSpPr/>
          <p:nvPr/>
        </p:nvSpPr>
        <p:spPr>
          <a:xfrm>
            <a:off x="4617720" y="1481328"/>
            <a:ext cx="4160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⚠️ Audit-Specific Pitfalls</a:t>
            </a:r>
            <a:endParaRPr lang="en-US" sz="1150" dirty="0"/>
          </a:p>
        </p:txBody>
      </p:sp>
      <p:sp>
        <p:nvSpPr>
          <p:cNvPr id="41" name="Shape 39"/>
          <p:cNvSpPr/>
          <p:nvPr/>
        </p:nvSpPr>
        <p:spPr>
          <a:xfrm>
            <a:off x="4617720" y="1810512"/>
            <a:ext cx="4160520" cy="438912"/>
          </a:xfrm>
          <a:prstGeom prst="rect">
            <a:avLst/>
          </a:prstGeom>
          <a:solidFill>
            <a:srgbClr val="FFF8F6"/>
          </a:solidFill>
          <a:ln w="6350">
            <a:solidFill>
              <a:srgbClr val="E8C4BC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42" name="Text 40"/>
          <p:cNvSpPr/>
          <p:nvPr/>
        </p:nvSpPr>
        <p:spPr>
          <a:xfrm>
            <a:off x="4663440" y="1892808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C628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1200" dirty="0"/>
          </a:p>
        </p:txBody>
      </p:sp>
      <p:sp>
        <p:nvSpPr>
          <p:cNvPr id="43" name="Text 41"/>
          <p:cNvSpPr/>
          <p:nvPr/>
        </p:nvSpPr>
        <p:spPr>
          <a:xfrm>
            <a:off x="4965192" y="1865376"/>
            <a:ext cx="374904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Vague prompts produce non-SA-compliant, unusable audit outputs</a:t>
            </a:r>
            <a:endParaRPr lang="en-US" sz="950" dirty="0"/>
          </a:p>
        </p:txBody>
      </p:sp>
      <p:sp>
        <p:nvSpPr>
          <p:cNvPr id="44" name="Shape 42"/>
          <p:cNvSpPr/>
          <p:nvPr/>
        </p:nvSpPr>
        <p:spPr>
          <a:xfrm>
            <a:off x="4617720" y="2304288"/>
            <a:ext cx="4160520" cy="438912"/>
          </a:xfrm>
          <a:prstGeom prst="rect">
            <a:avLst/>
          </a:prstGeom>
          <a:solidFill>
            <a:srgbClr val="FFFFFF"/>
          </a:solidFill>
          <a:ln w="6350">
            <a:solidFill>
              <a:srgbClr val="E8C4BC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45" name="Text 43"/>
          <p:cNvSpPr/>
          <p:nvPr/>
        </p:nvSpPr>
        <p:spPr>
          <a:xfrm>
            <a:off x="4663440" y="2386584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C628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1200" dirty="0"/>
          </a:p>
        </p:txBody>
      </p:sp>
      <p:sp>
        <p:nvSpPr>
          <p:cNvPr id="46" name="Text 44"/>
          <p:cNvSpPr/>
          <p:nvPr/>
        </p:nvSpPr>
        <p:spPr>
          <a:xfrm>
            <a:off x="4965192" y="2359152"/>
            <a:ext cx="374904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hallucinations: AI may cite non-existent SA paragraphs, always verify</a:t>
            </a:r>
            <a:endParaRPr lang="en-US" sz="950" dirty="0"/>
          </a:p>
        </p:txBody>
      </p:sp>
      <p:sp>
        <p:nvSpPr>
          <p:cNvPr id="47" name="Shape 45"/>
          <p:cNvSpPr/>
          <p:nvPr/>
        </p:nvSpPr>
        <p:spPr>
          <a:xfrm>
            <a:off x="4617720" y="2798064"/>
            <a:ext cx="4160520" cy="438912"/>
          </a:xfrm>
          <a:prstGeom prst="rect">
            <a:avLst/>
          </a:prstGeom>
          <a:solidFill>
            <a:srgbClr val="FFF8F6"/>
          </a:solidFill>
          <a:ln w="6350">
            <a:solidFill>
              <a:srgbClr val="E8C4BC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48" name="Text 46"/>
          <p:cNvSpPr/>
          <p:nvPr/>
        </p:nvSpPr>
        <p:spPr>
          <a:xfrm>
            <a:off x="4663440" y="2880360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C628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1200" dirty="0"/>
          </a:p>
        </p:txBody>
      </p:sp>
      <p:sp>
        <p:nvSpPr>
          <p:cNvPr id="49" name="Text 47"/>
          <p:cNvSpPr/>
          <p:nvPr/>
        </p:nvSpPr>
        <p:spPr>
          <a:xfrm>
            <a:off x="4965192" y="2852928"/>
            <a:ext cx="374904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Over-reliance on AI without applying professional scepticism</a:t>
            </a:r>
            <a:endParaRPr lang="en-US" sz="950" dirty="0"/>
          </a:p>
        </p:txBody>
      </p:sp>
      <p:sp>
        <p:nvSpPr>
          <p:cNvPr id="50" name="Shape 48"/>
          <p:cNvSpPr/>
          <p:nvPr/>
        </p:nvSpPr>
        <p:spPr>
          <a:xfrm>
            <a:off x="4617720" y="3291840"/>
            <a:ext cx="4160520" cy="438912"/>
          </a:xfrm>
          <a:prstGeom prst="rect">
            <a:avLst/>
          </a:prstGeom>
          <a:solidFill>
            <a:srgbClr val="FFFFFF"/>
          </a:solidFill>
          <a:ln w="6350">
            <a:solidFill>
              <a:srgbClr val="E8C4BC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51" name="Text 49"/>
          <p:cNvSpPr/>
          <p:nvPr/>
        </p:nvSpPr>
        <p:spPr>
          <a:xfrm>
            <a:off x="4663440" y="3374136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C628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1200" dirty="0"/>
          </a:p>
        </p:txBody>
      </p:sp>
      <p:sp>
        <p:nvSpPr>
          <p:cNvPr id="52" name="Text 50"/>
          <p:cNvSpPr/>
          <p:nvPr/>
        </p:nvSpPr>
        <p:spPr>
          <a:xfrm>
            <a:off x="4965192" y="3346704"/>
            <a:ext cx="374904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Including client confidential data in public AI model prompts</a:t>
            </a:r>
            <a:endParaRPr lang="en-US" sz="950" dirty="0"/>
          </a:p>
        </p:txBody>
      </p:sp>
      <p:sp>
        <p:nvSpPr>
          <p:cNvPr id="53" name="Shape 51"/>
          <p:cNvSpPr/>
          <p:nvPr/>
        </p:nvSpPr>
        <p:spPr>
          <a:xfrm>
            <a:off x="4617720" y="3785616"/>
            <a:ext cx="4160520" cy="438912"/>
          </a:xfrm>
          <a:prstGeom prst="rect">
            <a:avLst/>
          </a:prstGeom>
          <a:solidFill>
            <a:srgbClr val="FFF8F6"/>
          </a:solidFill>
          <a:ln w="6350">
            <a:solidFill>
              <a:srgbClr val="E8C4BC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54" name="Text 52"/>
          <p:cNvSpPr/>
          <p:nvPr/>
        </p:nvSpPr>
        <p:spPr>
          <a:xfrm>
            <a:off x="4663440" y="3867912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C628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1200" dirty="0"/>
          </a:p>
        </p:txBody>
      </p:sp>
      <p:sp>
        <p:nvSpPr>
          <p:cNvPr id="55" name="Text 53"/>
          <p:cNvSpPr/>
          <p:nvPr/>
        </p:nvSpPr>
        <p:spPr>
          <a:xfrm>
            <a:off x="4965192" y="3840480"/>
            <a:ext cx="374904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Accepting AI conclusions without corroborating with audit evidence</a:t>
            </a:r>
            <a:endParaRPr lang="en-US" sz="950" dirty="0"/>
          </a:p>
        </p:txBody>
      </p:sp>
      <p:sp>
        <p:nvSpPr>
          <p:cNvPr id="56" name="Shape 54"/>
          <p:cNvSpPr/>
          <p:nvPr/>
        </p:nvSpPr>
        <p:spPr>
          <a:xfrm>
            <a:off x="4617720" y="4279392"/>
            <a:ext cx="4160520" cy="438912"/>
          </a:xfrm>
          <a:prstGeom prst="rect">
            <a:avLst/>
          </a:prstGeom>
          <a:solidFill>
            <a:srgbClr val="FFFFFF"/>
          </a:solidFill>
          <a:ln w="6350">
            <a:solidFill>
              <a:srgbClr val="E8C4BC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57" name="Text 55"/>
          <p:cNvSpPr/>
          <p:nvPr/>
        </p:nvSpPr>
        <p:spPr>
          <a:xfrm>
            <a:off x="4663440" y="4361688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C628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</a:t>
            </a:r>
            <a:endParaRPr lang="en-US" sz="1200" dirty="0"/>
          </a:p>
        </p:txBody>
      </p:sp>
      <p:sp>
        <p:nvSpPr>
          <p:cNvPr id="58" name="Text 56"/>
          <p:cNvSpPr/>
          <p:nvPr/>
        </p:nvSpPr>
        <p:spPr>
          <a:xfrm>
            <a:off x="4965192" y="4334256"/>
            <a:ext cx="374904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Ignoring model limitations, LLMs are not trained on latest SAs/standards</a:t>
            </a:r>
            <a:endParaRPr lang="en-US" sz="950" dirty="0"/>
          </a:p>
        </p:txBody>
      </p:sp>
      <p:sp>
        <p:nvSpPr>
          <p:cNvPr id="64" name="Shape 42">
            <a:extLst>
              <a:ext uri="{FF2B5EF4-FFF2-40B4-BE49-F238E27FC236}">
                <a16:creationId xmlns:a16="http://schemas.microsoft.com/office/drawing/2014/main" id="{CE750A77-CA2C-6B81-063D-BE24AC462D2E}"/>
              </a:ext>
            </a:extLst>
          </p:cNvPr>
          <p:cNvSpPr/>
          <p:nvPr/>
        </p:nvSpPr>
        <p:spPr>
          <a:xfrm>
            <a:off x="0" y="4892040"/>
            <a:ext cx="9144000" cy="256032"/>
          </a:xfrm>
          <a:prstGeom prst="rect">
            <a:avLst/>
          </a:prstGeom>
          <a:solidFill>
            <a:srgbClr val="EEF4F8"/>
          </a:solidFill>
          <a:ln w="635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61" name="Text 43">
            <a:extLst>
              <a:ext uri="{FF2B5EF4-FFF2-40B4-BE49-F238E27FC236}">
                <a16:creationId xmlns:a16="http://schemas.microsoft.com/office/drawing/2014/main" id="{9D428BB5-8BD1-B0B0-51FA-8888498585C0}"/>
              </a:ext>
            </a:extLst>
          </p:cNvPr>
          <p:cNvSpPr/>
          <p:nvPr/>
        </p:nvSpPr>
        <p:spPr>
          <a:xfrm>
            <a:off x="257695" y="4887468"/>
            <a:ext cx="85953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800" b="1" dirty="0"/>
              <a:t>National Capsule on Intelligence Transformation					                        Nagpur Branch of WIRC - DAAB, ICAI</a:t>
            </a:r>
            <a:endParaRPr lang="fr-FR" sz="800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7F9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" name="Text 1"/>
          <p:cNvSpPr/>
          <p:nvPr/>
        </p:nvSpPr>
        <p:spPr>
          <a:xfrm>
            <a:off x="411480" y="0"/>
            <a:ext cx="77724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Responsible Audit Prompter: Ethics &amp; Professional Obligations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411480" y="1051560"/>
            <a:ext cx="841248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i="1" dirty="0">
                <a:solidFill>
                  <a:srgbClr val="4A64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Proactive ethical design is not optional in audit practice</a:t>
            </a:r>
            <a:endParaRPr lang="en-US" sz="1200" dirty="0"/>
          </a:p>
        </p:txBody>
      </p:sp>
      <p:sp>
        <p:nvSpPr>
          <p:cNvPr id="5" name="Shape 3"/>
          <p:cNvSpPr/>
          <p:nvPr/>
        </p:nvSpPr>
        <p:spPr>
          <a:xfrm>
            <a:off x="7772400" y="18288"/>
            <a:ext cx="1280160" cy="310896"/>
          </a:xfrm>
          <a:prstGeom prst="rect">
            <a:avLst/>
          </a:prstGeom>
          <a:solidFill>
            <a:srgbClr val="4DB6AC"/>
          </a:solidFill>
          <a:ln w="12700">
            <a:solidFill>
              <a:srgbClr val="4DB6AC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6" name="Text 4"/>
          <p:cNvSpPr/>
          <p:nvPr/>
        </p:nvSpPr>
        <p:spPr>
          <a:xfrm>
            <a:off x="7772400" y="18288"/>
            <a:ext cx="12801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07 / Ethics</a:t>
            </a:r>
            <a:endParaRPr lang="en-US" sz="850" dirty="0"/>
          </a:p>
        </p:txBody>
      </p:sp>
      <p:sp>
        <p:nvSpPr>
          <p:cNvPr id="7" name="Shape 5"/>
          <p:cNvSpPr/>
          <p:nvPr/>
        </p:nvSpPr>
        <p:spPr>
          <a:xfrm>
            <a:off x="274320" y="1481328"/>
            <a:ext cx="4114800" cy="1097280"/>
          </a:xfrm>
          <a:prstGeom prst="rect">
            <a:avLst/>
          </a:prstGeom>
          <a:solidFill>
            <a:srgbClr val="FFFFFF"/>
          </a:solidFill>
          <a:ln w="1016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8" name="Shape 6"/>
          <p:cNvSpPr/>
          <p:nvPr/>
        </p:nvSpPr>
        <p:spPr>
          <a:xfrm>
            <a:off x="274320" y="1481328"/>
            <a:ext cx="54864" cy="1097280"/>
          </a:xfrm>
          <a:prstGeom prst="rect">
            <a:avLst/>
          </a:prstGeom>
          <a:solidFill>
            <a:srgbClr val="D97706"/>
          </a:solidFill>
          <a:ln w="12700">
            <a:solidFill>
              <a:srgbClr val="D9770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9" name="Text 7"/>
          <p:cNvSpPr/>
          <p:nvPr/>
        </p:nvSpPr>
        <p:spPr>
          <a:xfrm>
            <a:off x="402336" y="1545336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🔒  Client Confidentiality</a:t>
            </a:r>
            <a:endParaRPr lang="en-US" sz="1150" dirty="0"/>
          </a:p>
        </p:txBody>
      </p:sp>
      <p:sp>
        <p:nvSpPr>
          <p:cNvPr id="10" name="Shape 8"/>
          <p:cNvSpPr/>
          <p:nvPr/>
        </p:nvSpPr>
        <p:spPr>
          <a:xfrm>
            <a:off x="402336" y="1828800"/>
            <a:ext cx="3858768" cy="0"/>
          </a:xfrm>
          <a:prstGeom prst="line">
            <a:avLst/>
          </a:prstGeom>
          <a:noFill/>
          <a:ln w="635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1" name="Text 9"/>
          <p:cNvSpPr/>
          <p:nvPr/>
        </p:nvSpPr>
        <p:spPr>
          <a:xfrm>
            <a:off x="402336" y="1883664"/>
            <a:ext cx="3913632" cy="6583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930" b="1" dirty="0">
                <a:solidFill>
                  <a:srgbClr val="0079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Mitigation: </a:t>
            </a:r>
            <a:r>
              <a:rPr lang="en-US" sz="93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Never input client-identifiable data into public AI tools. Anonymize all data. Understand the AI platform's data retention and processing policies before use in audit engagements.</a:t>
            </a:r>
            <a:endParaRPr lang="en-US" sz="930" dirty="0"/>
          </a:p>
        </p:txBody>
      </p:sp>
      <p:sp>
        <p:nvSpPr>
          <p:cNvPr id="12" name="Shape 10"/>
          <p:cNvSpPr/>
          <p:nvPr/>
        </p:nvSpPr>
        <p:spPr>
          <a:xfrm>
            <a:off x="4663440" y="1481328"/>
            <a:ext cx="4114800" cy="1097280"/>
          </a:xfrm>
          <a:prstGeom prst="rect">
            <a:avLst/>
          </a:prstGeom>
          <a:solidFill>
            <a:srgbClr val="FFFFFF"/>
          </a:solidFill>
          <a:ln w="1016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3" name="Shape 11"/>
          <p:cNvSpPr/>
          <p:nvPr/>
        </p:nvSpPr>
        <p:spPr>
          <a:xfrm>
            <a:off x="4663440" y="1481328"/>
            <a:ext cx="54864" cy="1097280"/>
          </a:xfrm>
          <a:prstGeom prst="rect">
            <a:avLst/>
          </a:prstGeom>
          <a:solidFill>
            <a:srgbClr val="D97706"/>
          </a:solidFill>
          <a:ln w="12700">
            <a:solidFill>
              <a:srgbClr val="D9770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4" name="Text 12"/>
          <p:cNvSpPr/>
          <p:nvPr/>
        </p:nvSpPr>
        <p:spPr>
          <a:xfrm>
            <a:off x="4791456" y="1545336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🌀  AI Hallucinations &amp; Misinformation</a:t>
            </a:r>
            <a:endParaRPr lang="en-US" sz="1150" dirty="0"/>
          </a:p>
        </p:txBody>
      </p:sp>
      <p:sp>
        <p:nvSpPr>
          <p:cNvPr id="15" name="Shape 13"/>
          <p:cNvSpPr/>
          <p:nvPr/>
        </p:nvSpPr>
        <p:spPr>
          <a:xfrm>
            <a:off x="4791456" y="1828800"/>
            <a:ext cx="3858768" cy="0"/>
          </a:xfrm>
          <a:prstGeom prst="line">
            <a:avLst/>
          </a:prstGeom>
          <a:noFill/>
          <a:ln w="635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6" name="Text 14"/>
          <p:cNvSpPr/>
          <p:nvPr/>
        </p:nvSpPr>
        <p:spPr>
          <a:xfrm>
            <a:off x="4791456" y="1883664"/>
            <a:ext cx="3913632" cy="6583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930" b="1" dirty="0">
                <a:solidFill>
                  <a:srgbClr val="0079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Mitigation: </a:t>
            </a:r>
            <a:r>
              <a:rPr lang="en-US" sz="93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Always fact-check AI outputs against actual SA text and primary sources. Request citations. Never include unverified AI conclusions in audit documentation or reports.</a:t>
            </a:r>
            <a:endParaRPr lang="en-US" sz="930" dirty="0"/>
          </a:p>
        </p:txBody>
      </p:sp>
      <p:sp>
        <p:nvSpPr>
          <p:cNvPr id="17" name="Shape 15"/>
          <p:cNvSpPr/>
          <p:nvPr/>
        </p:nvSpPr>
        <p:spPr>
          <a:xfrm>
            <a:off x="274320" y="2642616"/>
            <a:ext cx="4114800" cy="1097280"/>
          </a:xfrm>
          <a:prstGeom prst="rect">
            <a:avLst/>
          </a:prstGeom>
          <a:solidFill>
            <a:srgbClr val="FFFFFF"/>
          </a:solidFill>
          <a:ln w="1016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8" name="Shape 16"/>
          <p:cNvSpPr/>
          <p:nvPr/>
        </p:nvSpPr>
        <p:spPr>
          <a:xfrm>
            <a:off x="274320" y="2642616"/>
            <a:ext cx="54864" cy="1097280"/>
          </a:xfrm>
          <a:prstGeom prst="rect">
            <a:avLst/>
          </a:prstGeom>
          <a:solidFill>
            <a:srgbClr val="D97706"/>
          </a:solidFill>
          <a:ln w="12700">
            <a:solidFill>
              <a:srgbClr val="D9770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9" name="Text 17"/>
          <p:cNvSpPr/>
          <p:nvPr/>
        </p:nvSpPr>
        <p:spPr>
          <a:xfrm>
            <a:off x="402336" y="2706624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⚖️  Over-Reliance &amp; Loss of Scepticism</a:t>
            </a:r>
            <a:endParaRPr lang="en-US" sz="1150" dirty="0"/>
          </a:p>
        </p:txBody>
      </p:sp>
      <p:sp>
        <p:nvSpPr>
          <p:cNvPr id="20" name="Shape 18"/>
          <p:cNvSpPr/>
          <p:nvPr/>
        </p:nvSpPr>
        <p:spPr>
          <a:xfrm>
            <a:off x="402336" y="2990088"/>
            <a:ext cx="3858768" cy="0"/>
          </a:xfrm>
          <a:prstGeom prst="line">
            <a:avLst/>
          </a:prstGeom>
          <a:noFill/>
          <a:ln w="635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1" name="Text 19"/>
          <p:cNvSpPr/>
          <p:nvPr/>
        </p:nvSpPr>
        <p:spPr>
          <a:xfrm>
            <a:off x="402336" y="3044952"/>
            <a:ext cx="3913632" cy="6583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930" b="1" dirty="0">
                <a:solidFill>
                  <a:srgbClr val="0079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Mitigation: </a:t>
            </a:r>
            <a:r>
              <a:rPr lang="en-US" sz="93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outputs are a starting point, not a conclusion. The auditor's professional judgement must remain paramount. Corroborate AI findings with independent evidence always.</a:t>
            </a:r>
            <a:endParaRPr lang="en-US" sz="930" dirty="0"/>
          </a:p>
        </p:txBody>
      </p:sp>
      <p:sp>
        <p:nvSpPr>
          <p:cNvPr id="22" name="Shape 20"/>
          <p:cNvSpPr/>
          <p:nvPr/>
        </p:nvSpPr>
        <p:spPr>
          <a:xfrm>
            <a:off x="4663440" y="2642616"/>
            <a:ext cx="4114800" cy="1097280"/>
          </a:xfrm>
          <a:prstGeom prst="rect">
            <a:avLst/>
          </a:prstGeom>
          <a:solidFill>
            <a:srgbClr val="FFFFFF"/>
          </a:solidFill>
          <a:ln w="1016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3" name="Shape 21"/>
          <p:cNvSpPr/>
          <p:nvPr/>
        </p:nvSpPr>
        <p:spPr>
          <a:xfrm>
            <a:off x="4663440" y="2642616"/>
            <a:ext cx="54864" cy="1097280"/>
          </a:xfrm>
          <a:prstGeom prst="rect">
            <a:avLst/>
          </a:prstGeom>
          <a:solidFill>
            <a:srgbClr val="D97706"/>
          </a:solidFill>
          <a:ln w="12700">
            <a:solidFill>
              <a:srgbClr val="D9770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4" name="Text 22"/>
          <p:cNvSpPr/>
          <p:nvPr/>
        </p:nvSpPr>
        <p:spPr>
          <a:xfrm>
            <a:off x="4791456" y="2706624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🏛️  Independence &amp; Objectivity</a:t>
            </a:r>
            <a:endParaRPr lang="en-US" sz="1150" dirty="0"/>
          </a:p>
        </p:txBody>
      </p:sp>
      <p:sp>
        <p:nvSpPr>
          <p:cNvPr id="25" name="Shape 23"/>
          <p:cNvSpPr/>
          <p:nvPr/>
        </p:nvSpPr>
        <p:spPr>
          <a:xfrm>
            <a:off x="4791456" y="2990088"/>
            <a:ext cx="3858768" cy="0"/>
          </a:xfrm>
          <a:prstGeom prst="line">
            <a:avLst/>
          </a:prstGeom>
          <a:noFill/>
          <a:ln w="635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6" name="Text 24"/>
          <p:cNvSpPr/>
          <p:nvPr/>
        </p:nvSpPr>
        <p:spPr>
          <a:xfrm>
            <a:off x="4791456" y="3044952"/>
            <a:ext cx="3913632" cy="6583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930" b="1" dirty="0">
                <a:solidFill>
                  <a:srgbClr val="0079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Mitigation: </a:t>
            </a:r>
            <a:r>
              <a:rPr lang="en-US" sz="93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Build independence checks into prompts. Ensure AI-generated advice does not inadvertently compromise the firm's independence. Review outputs for implicit management-friendly bias.</a:t>
            </a:r>
            <a:endParaRPr lang="en-US" sz="930" dirty="0"/>
          </a:p>
        </p:txBody>
      </p:sp>
      <p:sp>
        <p:nvSpPr>
          <p:cNvPr id="27" name="Shape 25"/>
          <p:cNvSpPr/>
          <p:nvPr/>
        </p:nvSpPr>
        <p:spPr>
          <a:xfrm>
            <a:off x="274320" y="3803904"/>
            <a:ext cx="4114800" cy="1097280"/>
          </a:xfrm>
          <a:prstGeom prst="rect">
            <a:avLst/>
          </a:prstGeom>
          <a:solidFill>
            <a:srgbClr val="FFFFFF"/>
          </a:solidFill>
          <a:ln w="1016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8" name="Shape 26"/>
          <p:cNvSpPr/>
          <p:nvPr/>
        </p:nvSpPr>
        <p:spPr>
          <a:xfrm>
            <a:off x="274320" y="3803904"/>
            <a:ext cx="54864" cy="1097280"/>
          </a:xfrm>
          <a:prstGeom prst="rect">
            <a:avLst/>
          </a:prstGeom>
          <a:solidFill>
            <a:srgbClr val="D97706"/>
          </a:solidFill>
          <a:ln w="12700">
            <a:solidFill>
              <a:srgbClr val="D9770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9" name="Text 27"/>
          <p:cNvSpPr/>
          <p:nvPr/>
        </p:nvSpPr>
        <p:spPr>
          <a:xfrm>
            <a:off x="402336" y="3867912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📋  Accountability &amp; Documentation</a:t>
            </a:r>
            <a:endParaRPr lang="en-US" sz="1150" dirty="0"/>
          </a:p>
        </p:txBody>
      </p:sp>
      <p:sp>
        <p:nvSpPr>
          <p:cNvPr id="30" name="Shape 28"/>
          <p:cNvSpPr/>
          <p:nvPr/>
        </p:nvSpPr>
        <p:spPr>
          <a:xfrm>
            <a:off x="402336" y="4151376"/>
            <a:ext cx="3858768" cy="0"/>
          </a:xfrm>
          <a:prstGeom prst="line">
            <a:avLst/>
          </a:prstGeom>
          <a:noFill/>
          <a:ln w="635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1" name="Text 29"/>
          <p:cNvSpPr/>
          <p:nvPr/>
        </p:nvSpPr>
        <p:spPr>
          <a:xfrm>
            <a:off x="402336" y="4206240"/>
            <a:ext cx="3913632" cy="6583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930" b="1" dirty="0">
                <a:solidFill>
                  <a:srgbClr val="0079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Mitigation: </a:t>
            </a:r>
            <a:r>
              <a:rPr lang="en-US" sz="93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Document the prompts used, the AI tool, and how outputs were validated. The auditor remains responsible for the quality and accuracy of all AI-assisted work. Never rely on 'AI said so'.</a:t>
            </a:r>
            <a:endParaRPr lang="en-US" sz="930" dirty="0"/>
          </a:p>
        </p:txBody>
      </p:sp>
      <p:sp>
        <p:nvSpPr>
          <p:cNvPr id="32" name="Shape 30"/>
          <p:cNvSpPr/>
          <p:nvPr/>
        </p:nvSpPr>
        <p:spPr>
          <a:xfrm>
            <a:off x="4663440" y="3803904"/>
            <a:ext cx="4114800" cy="1097280"/>
          </a:xfrm>
          <a:prstGeom prst="rect">
            <a:avLst/>
          </a:prstGeom>
          <a:solidFill>
            <a:srgbClr val="FFFFFF"/>
          </a:solidFill>
          <a:ln w="1016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3" name="Shape 31"/>
          <p:cNvSpPr/>
          <p:nvPr/>
        </p:nvSpPr>
        <p:spPr>
          <a:xfrm>
            <a:off x="4663440" y="3803904"/>
            <a:ext cx="54864" cy="1097280"/>
          </a:xfrm>
          <a:prstGeom prst="rect">
            <a:avLst/>
          </a:prstGeom>
          <a:solidFill>
            <a:srgbClr val="D97706"/>
          </a:solidFill>
          <a:ln w="12700">
            <a:solidFill>
              <a:srgbClr val="D9770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4" name="Text 32"/>
          <p:cNvSpPr/>
          <p:nvPr/>
        </p:nvSpPr>
        <p:spPr>
          <a:xfrm>
            <a:off x="4791456" y="3867912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📜  Regulatory &amp; Ethical Compliance</a:t>
            </a:r>
            <a:endParaRPr lang="en-US" sz="1150" dirty="0"/>
          </a:p>
        </p:txBody>
      </p:sp>
      <p:sp>
        <p:nvSpPr>
          <p:cNvPr id="35" name="Shape 33"/>
          <p:cNvSpPr/>
          <p:nvPr/>
        </p:nvSpPr>
        <p:spPr>
          <a:xfrm>
            <a:off x="4791456" y="4151376"/>
            <a:ext cx="3858768" cy="0"/>
          </a:xfrm>
          <a:prstGeom prst="line">
            <a:avLst/>
          </a:prstGeom>
          <a:noFill/>
          <a:ln w="635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6" name="Text 34"/>
          <p:cNvSpPr/>
          <p:nvPr/>
        </p:nvSpPr>
        <p:spPr>
          <a:xfrm>
            <a:off x="4791456" y="4206240"/>
            <a:ext cx="3913632" cy="6583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930" b="1" dirty="0">
                <a:solidFill>
                  <a:srgbClr val="0079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Mitigation: </a:t>
            </a:r>
            <a:r>
              <a:rPr lang="en-US" sz="93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Ensure AI use complies with ICAI guidelines, ISQM/SQS 1 requirements, and applicable data protection laws. Regulatory guidance on AI in audit is evolving, stay current.</a:t>
            </a:r>
            <a:endParaRPr lang="en-US" sz="930" dirty="0"/>
          </a:p>
        </p:txBody>
      </p:sp>
      <p:sp>
        <p:nvSpPr>
          <p:cNvPr id="42" name="Shape 42">
            <a:extLst>
              <a:ext uri="{FF2B5EF4-FFF2-40B4-BE49-F238E27FC236}">
                <a16:creationId xmlns:a16="http://schemas.microsoft.com/office/drawing/2014/main" id="{597E0A62-CC78-C8FC-C8F1-B0EA61C44555}"/>
              </a:ext>
            </a:extLst>
          </p:cNvPr>
          <p:cNvSpPr/>
          <p:nvPr/>
        </p:nvSpPr>
        <p:spPr>
          <a:xfrm>
            <a:off x="0" y="4892040"/>
            <a:ext cx="9144000" cy="256032"/>
          </a:xfrm>
          <a:prstGeom prst="rect">
            <a:avLst/>
          </a:prstGeom>
          <a:solidFill>
            <a:srgbClr val="EEF4F8"/>
          </a:solidFill>
          <a:ln w="635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 b="1"/>
          </a:p>
        </p:txBody>
      </p:sp>
      <p:sp>
        <p:nvSpPr>
          <p:cNvPr id="39" name="Text 43">
            <a:extLst>
              <a:ext uri="{FF2B5EF4-FFF2-40B4-BE49-F238E27FC236}">
                <a16:creationId xmlns:a16="http://schemas.microsoft.com/office/drawing/2014/main" id="{D7E47174-1276-AABE-722E-EEFFBE07775A}"/>
              </a:ext>
            </a:extLst>
          </p:cNvPr>
          <p:cNvSpPr/>
          <p:nvPr/>
        </p:nvSpPr>
        <p:spPr>
          <a:xfrm>
            <a:off x="257695" y="4887468"/>
            <a:ext cx="85953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800" b="1" dirty="0"/>
              <a:t>National Capsule on Intelligence Transformation					                        Nagpur Branch of WIRC - DAAB, ICAI</a:t>
            </a:r>
            <a:endParaRPr lang="fr-FR" sz="800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7F9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" name="Text 1"/>
          <p:cNvSpPr/>
          <p:nvPr/>
        </p:nvSpPr>
        <p:spPr>
          <a:xfrm>
            <a:off x="411480" y="0"/>
            <a:ext cx="77724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Your Path to Audit Prompt Engineering Mastery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411480" y="1051560"/>
            <a:ext cx="841248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i="1" dirty="0">
                <a:solidFill>
                  <a:srgbClr val="4A64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five-stage roadmap tailored for audit &amp; assurance professionals</a:t>
            </a:r>
            <a:endParaRPr lang="en-US" sz="1200" dirty="0"/>
          </a:p>
        </p:txBody>
      </p:sp>
      <p:sp>
        <p:nvSpPr>
          <p:cNvPr id="5" name="Shape 3"/>
          <p:cNvSpPr/>
          <p:nvPr/>
        </p:nvSpPr>
        <p:spPr>
          <a:xfrm>
            <a:off x="7772400" y="18288"/>
            <a:ext cx="1280160" cy="310896"/>
          </a:xfrm>
          <a:prstGeom prst="rect">
            <a:avLst/>
          </a:prstGeom>
          <a:solidFill>
            <a:srgbClr val="4DB6AC"/>
          </a:solidFill>
          <a:ln w="12700">
            <a:solidFill>
              <a:srgbClr val="4DB6AC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6" name="Text 4"/>
          <p:cNvSpPr/>
          <p:nvPr/>
        </p:nvSpPr>
        <p:spPr>
          <a:xfrm>
            <a:off x="7772400" y="18288"/>
            <a:ext cx="12801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08 / Mastery</a:t>
            </a:r>
            <a:endParaRPr lang="en-US" sz="850" dirty="0"/>
          </a:p>
        </p:txBody>
      </p:sp>
      <p:sp>
        <p:nvSpPr>
          <p:cNvPr id="7" name="Shape 5"/>
          <p:cNvSpPr/>
          <p:nvPr/>
        </p:nvSpPr>
        <p:spPr>
          <a:xfrm>
            <a:off x="256032" y="1481328"/>
            <a:ext cx="1517904" cy="420624"/>
          </a:xfrm>
          <a:prstGeom prst="rect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8" name="Text 6"/>
          <p:cNvSpPr/>
          <p:nvPr/>
        </p:nvSpPr>
        <p:spPr>
          <a:xfrm>
            <a:off x="256032" y="1481328"/>
            <a:ext cx="1517904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</a:t>
            </a:r>
            <a:endParaRPr lang="en-US" sz="2000" dirty="0"/>
          </a:p>
        </p:txBody>
      </p:sp>
      <p:sp>
        <p:nvSpPr>
          <p:cNvPr id="9" name="Shape 7"/>
          <p:cNvSpPr/>
          <p:nvPr/>
        </p:nvSpPr>
        <p:spPr>
          <a:xfrm>
            <a:off x="256032" y="1901952"/>
            <a:ext cx="1517904" cy="2825496"/>
          </a:xfrm>
          <a:prstGeom prst="rect">
            <a:avLst/>
          </a:prstGeom>
          <a:solidFill>
            <a:srgbClr val="FFFFFF"/>
          </a:solidFill>
          <a:ln w="1016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0" name="Shape 8"/>
          <p:cNvSpPr/>
          <p:nvPr/>
        </p:nvSpPr>
        <p:spPr>
          <a:xfrm>
            <a:off x="256032" y="1901952"/>
            <a:ext cx="1517904" cy="274320"/>
          </a:xfrm>
          <a:prstGeom prst="rect">
            <a:avLst/>
          </a:prstGeom>
          <a:solidFill>
            <a:srgbClr val="E0F2F0"/>
          </a:solidFill>
          <a:ln w="12700">
            <a:solidFill>
              <a:srgbClr val="E0F2F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1" name="Text 9"/>
          <p:cNvSpPr/>
          <p:nvPr/>
        </p:nvSpPr>
        <p:spPr>
          <a:xfrm>
            <a:off x="310896" y="1901952"/>
            <a:ext cx="142646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0079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Foundational Knowledge</a:t>
            </a:r>
            <a:endParaRPr lang="en-US" sz="850" dirty="0"/>
          </a:p>
        </p:txBody>
      </p:sp>
      <p:sp>
        <p:nvSpPr>
          <p:cNvPr id="12" name="Text 10"/>
          <p:cNvSpPr/>
          <p:nvPr/>
        </p:nvSpPr>
        <p:spPr>
          <a:xfrm>
            <a:off x="310896" y="2231136"/>
            <a:ext cx="142646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00" b="1" dirty="0">
                <a:solidFill>
                  <a:srgbClr val="4A64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Focus</a:t>
            </a:r>
            <a:endParaRPr lang="en-US" sz="700" dirty="0"/>
          </a:p>
        </p:txBody>
      </p:sp>
      <p:sp>
        <p:nvSpPr>
          <p:cNvPr id="13" name="Text 11"/>
          <p:cNvSpPr/>
          <p:nvPr/>
        </p:nvSpPr>
        <p:spPr>
          <a:xfrm>
            <a:off x="310896" y="2377440"/>
            <a:ext cx="1426464" cy="640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82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LLM concepts, prompt components, SA references</a:t>
            </a:r>
            <a:endParaRPr lang="en-US" sz="820" dirty="0"/>
          </a:p>
        </p:txBody>
      </p:sp>
      <p:sp>
        <p:nvSpPr>
          <p:cNvPr id="14" name="Shape 12"/>
          <p:cNvSpPr/>
          <p:nvPr/>
        </p:nvSpPr>
        <p:spPr>
          <a:xfrm>
            <a:off x="310896" y="3054096"/>
            <a:ext cx="1389888" cy="0"/>
          </a:xfrm>
          <a:prstGeom prst="line">
            <a:avLst/>
          </a:prstGeom>
          <a:noFill/>
          <a:ln w="635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5" name="Text 13"/>
          <p:cNvSpPr/>
          <p:nvPr/>
        </p:nvSpPr>
        <p:spPr>
          <a:xfrm>
            <a:off x="310896" y="3108960"/>
            <a:ext cx="142646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00" b="1" dirty="0">
                <a:solidFill>
                  <a:srgbClr val="4A64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Activities</a:t>
            </a:r>
            <a:endParaRPr lang="en-US" sz="700" dirty="0"/>
          </a:p>
        </p:txBody>
      </p:sp>
      <p:sp>
        <p:nvSpPr>
          <p:cNvPr id="16" name="Text 14"/>
          <p:cNvSpPr/>
          <p:nvPr/>
        </p:nvSpPr>
        <p:spPr>
          <a:xfrm>
            <a:off x="310896" y="3255264"/>
            <a:ext cx="1426464" cy="640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82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Intro guides, ICAI AI resources, experiment with ChatGPT/Claude on basic audit queries</a:t>
            </a:r>
            <a:endParaRPr lang="en-US" sz="820" dirty="0"/>
          </a:p>
        </p:txBody>
      </p:sp>
      <p:sp>
        <p:nvSpPr>
          <p:cNvPr id="17" name="Shape 15"/>
          <p:cNvSpPr/>
          <p:nvPr/>
        </p:nvSpPr>
        <p:spPr>
          <a:xfrm>
            <a:off x="310896" y="3931920"/>
            <a:ext cx="1389888" cy="0"/>
          </a:xfrm>
          <a:prstGeom prst="line">
            <a:avLst/>
          </a:prstGeom>
          <a:noFill/>
          <a:ln w="635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8" name="Text 16"/>
          <p:cNvSpPr/>
          <p:nvPr/>
        </p:nvSpPr>
        <p:spPr>
          <a:xfrm>
            <a:off x="310896" y="3986784"/>
            <a:ext cx="142646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00" b="1" dirty="0">
                <a:solidFill>
                  <a:srgbClr val="0079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Goal</a:t>
            </a:r>
            <a:endParaRPr lang="en-US" sz="700" dirty="0"/>
          </a:p>
        </p:txBody>
      </p:sp>
      <p:sp>
        <p:nvSpPr>
          <p:cNvPr id="19" name="Text 17"/>
          <p:cNvSpPr/>
          <p:nvPr/>
        </p:nvSpPr>
        <p:spPr>
          <a:xfrm>
            <a:off x="310896" y="4133088"/>
            <a:ext cx="1426464" cy="5943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82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Write clear zero-shot prompts for common audit tasks</a:t>
            </a:r>
            <a:endParaRPr lang="en-US" sz="820" dirty="0"/>
          </a:p>
        </p:txBody>
      </p:sp>
      <p:sp>
        <p:nvSpPr>
          <p:cNvPr id="20" name="Shape 18"/>
          <p:cNvSpPr/>
          <p:nvPr/>
        </p:nvSpPr>
        <p:spPr>
          <a:xfrm>
            <a:off x="1865376" y="1481328"/>
            <a:ext cx="1517904" cy="420624"/>
          </a:xfrm>
          <a:prstGeom prst="rect">
            <a:avLst/>
          </a:prstGeom>
          <a:solidFill>
            <a:srgbClr val="2E7D32"/>
          </a:solidFill>
          <a:ln w="12700">
            <a:solidFill>
              <a:srgbClr val="2E7D32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1" name="Text 19"/>
          <p:cNvSpPr/>
          <p:nvPr/>
        </p:nvSpPr>
        <p:spPr>
          <a:xfrm>
            <a:off x="1865376" y="1481328"/>
            <a:ext cx="1517904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</a:t>
            </a:r>
            <a:endParaRPr lang="en-US" sz="2000" dirty="0"/>
          </a:p>
        </p:txBody>
      </p:sp>
      <p:sp>
        <p:nvSpPr>
          <p:cNvPr id="22" name="Shape 20"/>
          <p:cNvSpPr/>
          <p:nvPr/>
        </p:nvSpPr>
        <p:spPr>
          <a:xfrm>
            <a:off x="1865376" y="1901952"/>
            <a:ext cx="1517904" cy="2825496"/>
          </a:xfrm>
          <a:prstGeom prst="rect">
            <a:avLst/>
          </a:prstGeom>
          <a:solidFill>
            <a:srgbClr val="FFFFFF"/>
          </a:solidFill>
          <a:ln w="1016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3" name="Shape 21"/>
          <p:cNvSpPr/>
          <p:nvPr/>
        </p:nvSpPr>
        <p:spPr>
          <a:xfrm>
            <a:off x="1865376" y="1901952"/>
            <a:ext cx="1517904" cy="274320"/>
          </a:xfrm>
          <a:prstGeom prst="rect">
            <a:avLst/>
          </a:prstGeom>
          <a:solidFill>
            <a:srgbClr val="E0F2F0"/>
          </a:solidFill>
          <a:ln w="12700">
            <a:solidFill>
              <a:srgbClr val="E0F2F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4" name="Text 22"/>
          <p:cNvSpPr/>
          <p:nvPr/>
        </p:nvSpPr>
        <p:spPr>
          <a:xfrm>
            <a:off x="1920240" y="1901952"/>
            <a:ext cx="142646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0079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Practical Skill Building</a:t>
            </a:r>
            <a:endParaRPr lang="en-US" sz="850" dirty="0"/>
          </a:p>
        </p:txBody>
      </p:sp>
      <p:sp>
        <p:nvSpPr>
          <p:cNvPr id="25" name="Text 23"/>
          <p:cNvSpPr/>
          <p:nvPr/>
        </p:nvSpPr>
        <p:spPr>
          <a:xfrm>
            <a:off x="1920240" y="2231136"/>
            <a:ext cx="142646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00" b="1" dirty="0">
                <a:solidFill>
                  <a:srgbClr val="4A64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Focus</a:t>
            </a:r>
            <a:endParaRPr lang="en-US" sz="700" dirty="0"/>
          </a:p>
        </p:txBody>
      </p:sp>
      <p:sp>
        <p:nvSpPr>
          <p:cNvPr id="26" name="Text 24"/>
          <p:cNvSpPr/>
          <p:nvPr/>
        </p:nvSpPr>
        <p:spPr>
          <a:xfrm>
            <a:off x="1920240" y="2377440"/>
            <a:ext cx="1426464" cy="640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82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Few-shot, CoT, personas, SA-compliant output formats</a:t>
            </a:r>
            <a:endParaRPr lang="en-US" sz="820" dirty="0"/>
          </a:p>
        </p:txBody>
      </p:sp>
      <p:sp>
        <p:nvSpPr>
          <p:cNvPr id="27" name="Shape 25"/>
          <p:cNvSpPr/>
          <p:nvPr/>
        </p:nvSpPr>
        <p:spPr>
          <a:xfrm>
            <a:off x="1920240" y="3054096"/>
            <a:ext cx="1389888" cy="0"/>
          </a:xfrm>
          <a:prstGeom prst="line">
            <a:avLst/>
          </a:prstGeom>
          <a:noFill/>
          <a:ln w="635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8" name="Text 26"/>
          <p:cNvSpPr/>
          <p:nvPr/>
        </p:nvSpPr>
        <p:spPr>
          <a:xfrm>
            <a:off x="1920240" y="3108960"/>
            <a:ext cx="142646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00" b="1" dirty="0">
                <a:solidFill>
                  <a:srgbClr val="4A64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Activities</a:t>
            </a:r>
            <a:endParaRPr lang="en-US" sz="700" dirty="0"/>
          </a:p>
        </p:txBody>
      </p:sp>
      <p:sp>
        <p:nvSpPr>
          <p:cNvPr id="29" name="Text 27"/>
          <p:cNvSpPr/>
          <p:nvPr/>
        </p:nvSpPr>
        <p:spPr>
          <a:xfrm>
            <a:off x="1920240" y="3255264"/>
            <a:ext cx="1426464" cy="640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82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Practice audit observation prompts, experiment with SA persona prompting, build an audit prompt library</a:t>
            </a:r>
            <a:endParaRPr lang="en-US" sz="820" dirty="0"/>
          </a:p>
        </p:txBody>
      </p:sp>
      <p:sp>
        <p:nvSpPr>
          <p:cNvPr id="30" name="Shape 28"/>
          <p:cNvSpPr/>
          <p:nvPr/>
        </p:nvSpPr>
        <p:spPr>
          <a:xfrm>
            <a:off x="1920240" y="3931920"/>
            <a:ext cx="1389888" cy="0"/>
          </a:xfrm>
          <a:prstGeom prst="line">
            <a:avLst/>
          </a:prstGeom>
          <a:noFill/>
          <a:ln w="635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1" name="Text 29"/>
          <p:cNvSpPr/>
          <p:nvPr/>
        </p:nvSpPr>
        <p:spPr>
          <a:xfrm>
            <a:off x="1920240" y="3986784"/>
            <a:ext cx="142646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00" b="1" dirty="0">
                <a:solidFill>
                  <a:srgbClr val="2E7D3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Goal</a:t>
            </a:r>
            <a:endParaRPr lang="en-US" sz="700" dirty="0"/>
          </a:p>
        </p:txBody>
      </p:sp>
      <p:sp>
        <p:nvSpPr>
          <p:cNvPr id="32" name="Text 30"/>
          <p:cNvSpPr/>
          <p:nvPr/>
        </p:nvSpPr>
        <p:spPr>
          <a:xfrm>
            <a:off x="1920240" y="4133088"/>
            <a:ext cx="1426464" cy="5943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82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Produce SA-structured outputs; control tone and format</a:t>
            </a:r>
            <a:endParaRPr lang="en-US" sz="820" dirty="0"/>
          </a:p>
        </p:txBody>
      </p:sp>
      <p:sp>
        <p:nvSpPr>
          <p:cNvPr id="33" name="Shape 31"/>
          <p:cNvSpPr/>
          <p:nvPr/>
        </p:nvSpPr>
        <p:spPr>
          <a:xfrm>
            <a:off x="3474720" y="1481328"/>
            <a:ext cx="1517904" cy="420624"/>
          </a:xfrm>
          <a:prstGeom prst="rect">
            <a:avLst/>
          </a:prstGeom>
          <a:solidFill>
            <a:srgbClr val="1565C0"/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4" name="Text 32"/>
          <p:cNvSpPr/>
          <p:nvPr/>
        </p:nvSpPr>
        <p:spPr>
          <a:xfrm>
            <a:off x="3474720" y="1481328"/>
            <a:ext cx="1517904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</a:t>
            </a:r>
            <a:endParaRPr lang="en-US" sz="2000" dirty="0"/>
          </a:p>
        </p:txBody>
      </p:sp>
      <p:sp>
        <p:nvSpPr>
          <p:cNvPr id="35" name="Shape 33"/>
          <p:cNvSpPr/>
          <p:nvPr/>
        </p:nvSpPr>
        <p:spPr>
          <a:xfrm>
            <a:off x="3474720" y="1901952"/>
            <a:ext cx="1517904" cy="2825496"/>
          </a:xfrm>
          <a:prstGeom prst="rect">
            <a:avLst/>
          </a:prstGeom>
          <a:solidFill>
            <a:srgbClr val="FFFFFF"/>
          </a:solidFill>
          <a:ln w="1016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6" name="Shape 34"/>
          <p:cNvSpPr/>
          <p:nvPr/>
        </p:nvSpPr>
        <p:spPr>
          <a:xfrm>
            <a:off x="3474720" y="1901952"/>
            <a:ext cx="1517904" cy="274320"/>
          </a:xfrm>
          <a:prstGeom prst="rect">
            <a:avLst/>
          </a:prstGeom>
          <a:solidFill>
            <a:srgbClr val="E0F2F0"/>
          </a:solidFill>
          <a:ln w="12700">
            <a:solidFill>
              <a:srgbClr val="E0F2F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7" name="Text 35"/>
          <p:cNvSpPr/>
          <p:nvPr/>
        </p:nvSpPr>
        <p:spPr>
          <a:xfrm>
            <a:off x="3529584" y="1901952"/>
            <a:ext cx="142646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0079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Intermediate Techniques</a:t>
            </a:r>
            <a:endParaRPr lang="en-US" sz="850" dirty="0"/>
          </a:p>
        </p:txBody>
      </p:sp>
      <p:sp>
        <p:nvSpPr>
          <p:cNvPr id="38" name="Text 36"/>
          <p:cNvSpPr/>
          <p:nvPr/>
        </p:nvSpPr>
        <p:spPr>
          <a:xfrm>
            <a:off x="3529584" y="2231136"/>
            <a:ext cx="142646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00" b="1" dirty="0">
                <a:solidFill>
                  <a:srgbClr val="4A64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Focus</a:t>
            </a:r>
            <a:endParaRPr lang="en-US" sz="700" dirty="0"/>
          </a:p>
        </p:txBody>
      </p:sp>
      <p:sp>
        <p:nvSpPr>
          <p:cNvPr id="39" name="Text 37"/>
          <p:cNvSpPr/>
          <p:nvPr/>
        </p:nvSpPr>
        <p:spPr>
          <a:xfrm>
            <a:off x="3529584" y="2377440"/>
            <a:ext cx="1426464" cy="640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82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CoT for risk assessment, task decomposition, ethics</a:t>
            </a:r>
            <a:endParaRPr lang="en-US" sz="820" dirty="0"/>
          </a:p>
        </p:txBody>
      </p:sp>
      <p:sp>
        <p:nvSpPr>
          <p:cNvPr id="40" name="Shape 38"/>
          <p:cNvSpPr/>
          <p:nvPr/>
        </p:nvSpPr>
        <p:spPr>
          <a:xfrm>
            <a:off x="3529584" y="3054096"/>
            <a:ext cx="1389888" cy="0"/>
          </a:xfrm>
          <a:prstGeom prst="line">
            <a:avLst/>
          </a:prstGeom>
          <a:noFill/>
          <a:ln w="635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41" name="Text 39"/>
          <p:cNvSpPr/>
          <p:nvPr/>
        </p:nvSpPr>
        <p:spPr>
          <a:xfrm>
            <a:off x="3529584" y="3108960"/>
            <a:ext cx="142646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00" b="1" dirty="0">
                <a:solidFill>
                  <a:srgbClr val="4A64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Activities</a:t>
            </a:r>
            <a:endParaRPr lang="en-US" sz="700" dirty="0"/>
          </a:p>
        </p:txBody>
      </p:sp>
      <p:sp>
        <p:nvSpPr>
          <p:cNvPr id="42" name="Text 40"/>
          <p:cNvSpPr/>
          <p:nvPr/>
        </p:nvSpPr>
        <p:spPr>
          <a:xfrm>
            <a:off x="3529584" y="3255264"/>
            <a:ext cx="1426464" cy="640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82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Apply CoT to going concern, fraud risk; explore CARO format prompts; study AI ethics in audit</a:t>
            </a:r>
            <a:endParaRPr lang="en-US" sz="820" dirty="0"/>
          </a:p>
        </p:txBody>
      </p:sp>
      <p:sp>
        <p:nvSpPr>
          <p:cNvPr id="43" name="Shape 41"/>
          <p:cNvSpPr/>
          <p:nvPr/>
        </p:nvSpPr>
        <p:spPr>
          <a:xfrm>
            <a:off x="3529584" y="3931920"/>
            <a:ext cx="1389888" cy="0"/>
          </a:xfrm>
          <a:prstGeom prst="line">
            <a:avLst/>
          </a:prstGeom>
          <a:noFill/>
          <a:ln w="635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44" name="Text 42"/>
          <p:cNvSpPr/>
          <p:nvPr/>
        </p:nvSpPr>
        <p:spPr>
          <a:xfrm>
            <a:off x="3529584" y="3986784"/>
            <a:ext cx="142646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00" b="1" dirty="0">
                <a:solidFill>
                  <a:srgbClr val="1565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Goal</a:t>
            </a:r>
            <a:endParaRPr lang="en-US" sz="700" dirty="0"/>
          </a:p>
        </p:txBody>
      </p:sp>
      <p:sp>
        <p:nvSpPr>
          <p:cNvPr id="45" name="Text 43"/>
          <p:cNvSpPr/>
          <p:nvPr/>
        </p:nvSpPr>
        <p:spPr>
          <a:xfrm>
            <a:off x="3529584" y="4133088"/>
            <a:ext cx="1426464" cy="5943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82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 CoT for complex judgements; create 2–3 reusable audit prompt templates</a:t>
            </a:r>
            <a:endParaRPr lang="en-US" sz="820" dirty="0"/>
          </a:p>
        </p:txBody>
      </p:sp>
      <p:sp>
        <p:nvSpPr>
          <p:cNvPr id="46" name="Shape 44"/>
          <p:cNvSpPr/>
          <p:nvPr/>
        </p:nvSpPr>
        <p:spPr>
          <a:xfrm>
            <a:off x="5084064" y="1481328"/>
            <a:ext cx="1517904" cy="420624"/>
          </a:xfrm>
          <a:prstGeom prst="rect">
            <a:avLst/>
          </a:prstGeom>
          <a:solidFill>
            <a:srgbClr val="6A1B9A"/>
          </a:solidFill>
          <a:ln w="12700">
            <a:solidFill>
              <a:srgbClr val="6A1B9A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47" name="Text 45"/>
          <p:cNvSpPr/>
          <p:nvPr/>
        </p:nvSpPr>
        <p:spPr>
          <a:xfrm>
            <a:off x="5084064" y="1481328"/>
            <a:ext cx="1517904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04</a:t>
            </a:r>
            <a:endParaRPr lang="en-US" sz="2000" dirty="0"/>
          </a:p>
        </p:txBody>
      </p:sp>
      <p:sp>
        <p:nvSpPr>
          <p:cNvPr id="48" name="Shape 46"/>
          <p:cNvSpPr/>
          <p:nvPr/>
        </p:nvSpPr>
        <p:spPr>
          <a:xfrm>
            <a:off x="5084064" y="1901952"/>
            <a:ext cx="1517904" cy="2825496"/>
          </a:xfrm>
          <a:prstGeom prst="rect">
            <a:avLst/>
          </a:prstGeom>
          <a:solidFill>
            <a:srgbClr val="FFFFFF"/>
          </a:solidFill>
          <a:ln w="1016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49" name="Shape 47"/>
          <p:cNvSpPr/>
          <p:nvPr/>
        </p:nvSpPr>
        <p:spPr>
          <a:xfrm>
            <a:off x="5084064" y="1901952"/>
            <a:ext cx="1517904" cy="274320"/>
          </a:xfrm>
          <a:prstGeom prst="rect">
            <a:avLst/>
          </a:prstGeom>
          <a:solidFill>
            <a:srgbClr val="E0F2F0"/>
          </a:solidFill>
          <a:ln w="12700">
            <a:solidFill>
              <a:srgbClr val="E0F2F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50" name="Text 48"/>
          <p:cNvSpPr/>
          <p:nvPr/>
        </p:nvSpPr>
        <p:spPr>
          <a:xfrm>
            <a:off x="5138928" y="1901952"/>
            <a:ext cx="142646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0079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Advanced Techniques</a:t>
            </a:r>
            <a:endParaRPr lang="en-US" sz="850" dirty="0"/>
          </a:p>
        </p:txBody>
      </p:sp>
      <p:sp>
        <p:nvSpPr>
          <p:cNvPr id="51" name="Text 49"/>
          <p:cNvSpPr/>
          <p:nvPr/>
        </p:nvSpPr>
        <p:spPr>
          <a:xfrm>
            <a:off x="5138928" y="2231136"/>
            <a:ext cx="142646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00" b="1" dirty="0">
                <a:solidFill>
                  <a:srgbClr val="4A64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Focus</a:t>
            </a:r>
            <a:endParaRPr lang="en-US" sz="700" dirty="0"/>
          </a:p>
        </p:txBody>
      </p:sp>
      <p:sp>
        <p:nvSpPr>
          <p:cNvPr id="52" name="Text 50"/>
          <p:cNvSpPr/>
          <p:nvPr/>
        </p:nvSpPr>
        <p:spPr>
          <a:xfrm>
            <a:off x="5138928" y="2377440"/>
            <a:ext cx="1426464" cy="640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82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Self-Consistency, ToT, ReAct, Self-Refine in audit context</a:t>
            </a:r>
            <a:endParaRPr lang="en-US" sz="820" dirty="0"/>
          </a:p>
        </p:txBody>
      </p:sp>
      <p:sp>
        <p:nvSpPr>
          <p:cNvPr id="53" name="Shape 51"/>
          <p:cNvSpPr/>
          <p:nvPr/>
        </p:nvSpPr>
        <p:spPr>
          <a:xfrm>
            <a:off x="5138928" y="3054096"/>
            <a:ext cx="1389888" cy="0"/>
          </a:xfrm>
          <a:prstGeom prst="line">
            <a:avLst/>
          </a:prstGeom>
          <a:noFill/>
          <a:ln w="635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54" name="Text 52"/>
          <p:cNvSpPr/>
          <p:nvPr/>
        </p:nvSpPr>
        <p:spPr>
          <a:xfrm>
            <a:off x="5138928" y="3108960"/>
            <a:ext cx="142646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00" b="1" dirty="0">
                <a:solidFill>
                  <a:srgbClr val="4A64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Activities</a:t>
            </a:r>
            <a:endParaRPr lang="en-US" sz="700" dirty="0"/>
          </a:p>
        </p:txBody>
      </p:sp>
      <p:sp>
        <p:nvSpPr>
          <p:cNvPr id="55" name="Text 53"/>
          <p:cNvSpPr/>
          <p:nvPr/>
        </p:nvSpPr>
        <p:spPr>
          <a:xfrm>
            <a:off x="5138928" y="3255264"/>
            <a:ext cx="1426464" cy="640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82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Study advanced papers, use AI tools for analytical procedures and quality review simulation</a:t>
            </a:r>
            <a:endParaRPr lang="en-US" sz="820" dirty="0"/>
          </a:p>
        </p:txBody>
      </p:sp>
      <p:sp>
        <p:nvSpPr>
          <p:cNvPr id="56" name="Shape 54"/>
          <p:cNvSpPr/>
          <p:nvPr/>
        </p:nvSpPr>
        <p:spPr>
          <a:xfrm>
            <a:off x="5138928" y="3931920"/>
            <a:ext cx="1389888" cy="0"/>
          </a:xfrm>
          <a:prstGeom prst="line">
            <a:avLst/>
          </a:prstGeom>
          <a:noFill/>
          <a:ln w="635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57" name="Text 55"/>
          <p:cNvSpPr/>
          <p:nvPr/>
        </p:nvSpPr>
        <p:spPr>
          <a:xfrm>
            <a:off x="5138928" y="3986784"/>
            <a:ext cx="142646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00" b="1" dirty="0">
                <a:solidFill>
                  <a:srgbClr val="6A1B9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Goal</a:t>
            </a:r>
            <a:endParaRPr lang="en-US" sz="700" dirty="0"/>
          </a:p>
        </p:txBody>
      </p:sp>
      <p:sp>
        <p:nvSpPr>
          <p:cNvPr id="58" name="Text 56"/>
          <p:cNvSpPr/>
          <p:nvPr/>
        </p:nvSpPr>
        <p:spPr>
          <a:xfrm>
            <a:off x="5138928" y="4133088"/>
            <a:ext cx="1426464" cy="5943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82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Apply advanced techniques for complex audit scenarios; demonstrate AQ improvement</a:t>
            </a:r>
            <a:endParaRPr lang="en-US" sz="820" dirty="0"/>
          </a:p>
        </p:txBody>
      </p:sp>
      <p:sp>
        <p:nvSpPr>
          <p:cNvPr id="59" name="Shape 57"/>
          <p:cNvSpPr/>
          <p:nvPr/>
        </p:nvSpPr>
        <p:spPr>
          <a:xfrm>
            <a:off x="6693408" y="1481328"/>
            <a:ext cx="1517904" cy="420624"/>
          </a:xfrm>
          <a:prstGeom prst="rect">
            <a:avLst/>
          </a:prstGeom>
          <a:solidFill>
            <a:srgbClr val="D97706"/>
          </a:solidFill>
          <a:ln w="12700">
            <a:solidFill>
              <a:srgbClr val="D9770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60" name="Text 58"/>
          <p:cNvSpPr/>
          <p:nvPr/>
        </p:nvSpPr>
        <p:spPr>
          <a:xfrm>
            <a:off x="6693408" y="1481328"/>
            <a:ext cx="1517904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05</a:t>
            </a:r>
            <a:endParaRPr lang="en-US" sz="2000" dirty="0"/>
          </a:p>
        </p:txBody>
      </p:sp>
      <p:sp>
        <p:nvSpPr>
          <p:cNvPr id="61" name="Shape 59"/>
          <p:cNvSpPr/>
          <p:nvPr/>
        </p:nvSpPr>
        <p:spPr>
          <a:xfrm>
            <a:off x="6693408" y="1901952"/>
            <a:ext cx="1517904" cy="2825496"/>
          </a:xfrm>
          <a:prstGeom prst="rect">
            <a:avLst/>
          </a:prstGeom>
          <a:solidFill>
            <a:srgbClr val="FFFFFF"/>
          </a:solidFill>
          <a:ln w="1016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62" name="Shape 60"/>
          <p:cNvSpPr/>
          <p:nvPr/>
        </p:nvSpPr>
        <p:spPr>
          <a:xfrm>
            <a:off x="6693408" y="1901952"/>
            <a:ext cx="1517904" cy="274320"/>
          </a:xfrm>
          <a:prstGeom prst="rect">
            <a:avLst/>
          </a:prstGeom>
          <a:solidFill>
            <a:srgbClr val="E0F2F0"/>
          </a:solidFill>
          <a:ln w="12700">
            <a:solidFill>
              <a:srgbClr val="E0F2F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63" name="Text 61"/>
          <p:cNvSpPr/>
          <p:nvPr/>
        </p:nvSpPr>
        <p:spPr>
          <a:xfrm>
            <a:off x="6748272" y="1901952"/>
            <a:ext cx="142646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0079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Continuous Growth</a:t>
            </a:r>
            <a:endParaRPr lang="en-US" sz="850" dirty="0"/>
          </a:p>
        </p:txBody>
      </p:sp>
      <p:sp>
        <p:nvSpPr>
          <p:cNvPr id="64" name="Text 62"/>
          <p:cNvSpPr/>
          <p:nvPr/>
        </p:nvSpPr>
        <p:spPr>
          <a:xfrm>
            <a:off x="6748272" y="2231136"/>
            <a:ext cx="142646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00" b="1" dirty="0">
                <a:solidFill>
                  <a:srgbClr val="4A64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Focus</a:t>
            </a:r>
            <a:endParaRPr lang="en-US" sz="700" dirty="0"/>
          </a:p>
        </p:txBody>
      </p:sp>
      <p:sp>
        <p:nvSpPr>
          <p:cNvPr id="65" name="Text 63"/>
          <p:cNvSpPr/>
          <p:nvPr/>
        </p:nvSpPr>
        <p:spPr>
          <a:xfrm>
            <a:off x="6748272" y="2377440"/>
            <a:ext cx="1426464" cy="640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82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Staying current with ICAI, IAASB AI guidance; contributing to firm knowledge</a:t>
            </a:r>
            <a:endParaRPr lang="en-US" sz="820" dirty="0"/>
          </a:p>
        </p:txBody>
      </p:sp>
      <p:sp>
        <p:nvSpPr>
          <p:cNvPr id="66" name="Shape 64"/>
          <p:cNvSpPr/>
          <p:nvPr/>
        </p:nvSpPr>
        <p:spPr>
          <a:xfrm>
            <a:off x="6748272" y="3054096"/>
            <a:ext cx="1389888" cy="0"/>
          </a:xfrm>
          <a:prstGeom prst="line">
            <a:avLst/>
          </a:prstGeom>
          <a:noFill/>
          <a:ln w="635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67" name="Text 65"/>
          <p:cNvSpPr/>
          <p:nvPr/>
        </p:nvSpPr>
        <p:spPr>
          <a:xfrm>
            <a:off x="6748272" y="3108960"/>
            <a:ext cx="142646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00" b="1" dirty="0">
                <a:solidFill>
                  <a:srgbClr val="4A64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Activities</a:t>
            </a:r>
            <a:endParaRPr lang="en-US" sz="700" dirty="0"/>
          </a:p>
        </p:txBody>
      </p:sp>
      <p:sp>
        <p:nvSpPr>
          <p:cNvPr id="68" name="Text 66"/>
          <p:cNvSpPr/>
          <p:nvPr/>
        </p:nvSpPr>
        <p:spPr>
          <a:xfrm>
            <a:off x="6748272" y="3255264"/>
            <a:ext cx="1426464" cy="640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82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Track AI in audit developments, contribute to firm's prompt library, mentor colleagues</a:t>
            </a:r>
            <a:endParaRPr lang="en-US" sz="820" dirty="0"/>
          </a:p>
        </p:txBody>
      </p:sp>
      <p:sp>
        <p:nvSpPr>
          <p:cNvPr id="69" name="Shape 67"/>
          <p:cNvSpPr/>
          <p:nvPr/>
        </p:nvSpPr>
        <p:spPr>
          <a:xfrm>
            <a:off x="6748272" y="3931920"/>
            <a:ext cx="1389888" cy="0"/>
          </a:xfrm>
          <a:prstGeom prst="line">
            <a:avLst/>
          </a:prstGeom>
          <a:noFill/>
          <a:ln w="635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70" name="Text 68"/>
          <p:cNvSpPr/>
          <p:nvPr/>
        </p:nvSpPr>
        <p:spPr>
          <a:xfrm>
            <a:off x="6748272" y="3986784"/>
            <a:ext cx="1426464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00" b="1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Goal</a:t>
            </a:r>
            <a:endParaRPr lang="en-US" sz="700" dirty="0"/>
          </a:p>
        </p:txBody>
      </p:sp>
      <p:sp>
        <p:nvSpPr>
          <p:cNvPr id="71" name="Text 69"/>
          <p:cNvSpPr/>
          <p:nvPr/>
        </p:nvSpPr>
        <p:spPr>
          <a:xfrm>
            <a:off x="6748272" y="4133088"/>
            <a:ext cx="1426464" cy="5943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82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Consistent learning, strong audit prompt portfolio, adaptable to new AI tools</a:t>
            </a:r>
            <a:endParaRPr lang="en-US" sz="820" dirty="0"/>
          </a:p>
        </p:txBody>
      </p:sp>
      <p:sp>
        <p:nvSpPr>
          <p:cNvPr id="75" name="Shape 42">
            <a:extLst>
              <a:ext uri="{FF2B5EF4-FFF2-40B4-BE49-F238E27FC236}">
                <a16:creationId xmlns:a16="http://schemas.microsoft.com/office/drawing/2014/main" id="{5C9C6969-9D9F-52F3-D63B-BF7C085911D8}"/>
              </a:ext>
            </a:extLst>
          </p:cNvPr>
          <p:cNvSpPr/>
          <p:nvPr/>
        </p:nvSpPr>
        <p:spPr>
          <a:xfrm>
            <a:off x="0" y="4892040"/>
            <a:ext cx="9144000" cy="256032"/>
          </a:xfrm>
          <a:prstGeom prst="rect">
            <a:avLst/>
          </a:prstGeom>
          <a:solidFill>
            <a:srgbClr val="EEF4F8"/>
          </a:solidFill>
          <a:ln w="635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 b="1"/>
          </a:p>
        </p:txBody>
      </p:sp>
      <p:sp>
        <p:nvSpPr>
          <p:cNvPr id="74" name="Text 43">
            <a:extLst>
              <a:ext uri="{FF2B5EF4-FFF2-40B4-BE49-F238E27FC236}">
                <a16:creationId xmlns:a16="http://schemas.microsoft.com/office/drawing/2014/main" id="{DA40758D-1F81-05B2-9D98-073FD8F269D2}"/>
              </a:ext>
            </a:extLst>
          </p:cNvPr>
          <p:cNvSpPr/>
          <p:nvPr/>
        </p:nvSpPr>
        <p:spPr>
          <a:xfrm>
            <a:off x="257695" y="4887468"/>
            <a:ext cx="85953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800" b="1" dirty="0"/>
              <a:t>National Capsule on Intelligence Transformation					                        Nagpur Branch of WIRC - DAAB, ICAI</a:t>
            </a:r>
            <a:endParaRPr lang="fr-FR" sz="800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7F9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" name="Text 1"/>
          <p:cNvSpPr/>
          <p:nvPr/>
        </p:nvSpPr>
        <p:spPr>
          <a:xfrm>
            <a:off x="411480" y="0"/>
            <a:ext cx="77724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Key Terms &amp; Glossary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411480" y="1051560"/>
            <a:ext cx="841248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i="1" dirty="0">
                <a:solidFill>
                  <a:srgbClr val="4A64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Essential vocabulary, from AI and audit quality combined</a:t>
            </a:r>
            <a:endParaRPr lang="en-US" sz="1200" dirty="0"/>
          </a:p>
        </p:txBody>
      </p:sp>
      <p:sp>
        <p:nvSpPr>
          <p:cNvPr id="5" name="Shape 3"/>
          <p:cNvSpPr/>
          <p:nvPr/>
        </p:nvSpPr>
        <p:spPr>
          <a:xfrm>
            <a:off x="7772400" y="18288"/>
            <a:ext cx="1280160" cy="310896"/>
          </a:xfrm>
          <a:prstGeom prst="rect">
            <a:avLst/>
          </a:prstGeom>
          <a:solidFill>
            <a:srgbClr val="4DB6AC"/>
          </a:solidFill>
          <a:ln w="12700">
            <a:solidFill>
              <a:srgbClr val="4DB6AC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6" name="Text 4"/>
          <p:cNvSpPr/>
          <p:nvPr/>
        </p:nvSpPr>
        <p:spPr>
          <a:xfrm>
            <a:off x="7772400" y="18288"/>
            <a:ext cx="12801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08 / Glossary</a:t>
            </a:r>
            <a:endParaRPr lang="en-US" sz="850" dirty="0"/>
          </a:p>
        </p:txBody>
      </p:sp>
      <p:sp>
        <p:nvSpPr>
          <p:cNvPr id="7" name="Shape 5"/>
          <p:cNvSpPr/>
          <p:nvPr/>
        </p:nvSpPr>
        <p:spPr>
          <a:xfrm>
            <a:off x="274320" y="1481328"/>
            <a:ext cx="4114800" cy="530352"/>
          </a:xfrm>
          <a:prstGeom prst="rect">
            <a:avLst/>
          </a:prstGeom>
          <a:solidFill>
            <a:srgbClr val="FFFFFF"/>
          </a:solidFill>
          <a:ln w="635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8" name="Text 6"/>
          <p:cNvSpPr/>
          <p:nvPr/>
        </p:nvSpPr>
        <p:spPr>
          <a:xfrm>
            <a:off x="347472" y="1536192"/>
            <a:ext cx="12344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80" b="1" dirty="0">
                <a:solidFill>
                  <a:srgbClr val="0079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LLM</a:t>
            </a:r>
            <a:endParaRPr lang="en-US" sz="980" dirty="0"/>
          </a:p>
        </p:txBody>
      </p:sp>
      <p:sp>
        <p:nvSpPr>
          <p:cNvPr id="9" name="Text 7"/>
          <p:cNvSpPr/>
          <p:nvPr/>
        </p:nvSpPr>
        <p:spPr>
          <a:xfrm>
            <a:off x="1645920" y="1527048"/>
            <a:ext cx="267004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Large Language Model, AI trained on vast text to generate human-like responses (e.g., GPT-4, Claude, Gemini).</a:t>
            </a:r>
            <a:endParaRPr lang="en-US" sz="900" dirty="0"/>
          </a:p>
        </p:txBody>
      </p:sp>
      <p:sp>
        <p:nvSpPr>
          <p:cNvPr id="10" name="Shape 8"/>
          <p:cNvSpPr/>
          <p:nvPr/>
        </p:nvSpPr>
        <p:spPr>
          <a:xfrm>
            <a:off x="1609344" y="1554480"/>
            <a:ext cx="0" cy="384048"/>
          </a:xfrm>
          <a:prstGeom prst="line">
            <a:avLst/>
          </a:prstGeom>
          <a:noFill/>
          <a:ln w="1016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1" name="Shape 9"/>
          <p:cNvSpPr/>
          <p:nvPr/>
        </p:nvSpPr>
        <p:spPr>
          <a:xfrm>
            <a:off x="274320" y="2066544"/>
            <a:ext cx="4114800" cy="530352"/>
          </a:xfrm>
          <a:prstGeom prst="rect">
            <a:avLst/>
          </a:prstGeom>
          <a:solidFill>
            <a:srgbClr val="F0F8F6"/>
          </a:solidFill>
          <a:ln w="635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2" name="Text 10"/>
          <p:cNvSpPr/>
          <p:nvPr/>
        </p:nvSpPr>
        <p:spPr>
          <a:xfrm>
            <a:off x="347472" y="2121408"/>
            <a:ext cx="12344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80" b="1" dirty="0">
                <a:solidFill>
                  <a:srgbClr val="0079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Prompt</a:t>
            </a:r>
            <a:endParaRPr lang="en-US" sz="980" dirty="0"/>
          </a:p>
        </p:txBody>
      </p:sp>
      <p:sp>
        <p:nvSpPr>
          <p:cNvPr id="13" name="Text 11"/>
          <p:cNvSpPr/>
          <p:nvPr/>
        </p:nvSpPr>
        <p:spPr>
          <a:xfrm>
            <a:off x="1645920" y="2112264"/>
            <a:ext cx="267004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input or instruction given to an AI model to produce a specific response or output.</a:t>
            </a:r>
            <a:endParaRPr lang="en-US" sz="900" dirty="0"/>
          </a:p>
        </p:txBody>
      </p:sp>
      <p:sp>
        <p:nvSpPr>
          <p:cNvPr id="14" name="Shape 12"/>
          <p:cNvSpPr/>
          <p:nvPr/>
        </p:nvSpPr>
        <p:spPr>
          <a:xfrm>
            <a:off x="1609344" y="2139696"/>
            <a:ext cx="0" cy="384048"/>
          </a:xfrm>
          <a:prstGeom prst="line">
            <a:avLst/>
          </a:prstGeom>
          <a:noFill/>
          <a:ln w="1016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5" name="Shape 13"/>
          <p:cNvSpPr/>
          <p:nvPr/>
        </p:nvSpPr>
        <p:spPr>
          <a:xfrm>
            <a:off x="274320" y="2651760"/>
            <a:ext cx="4114800" cy="530352"/>
          </a:xfrm>
          <a:prstGeom prst="rect">
            <a:avLst/>
          </a:prstGeom>
          <a:solidFill>
            <a:srgbClr val="FFFFFF"/>
          </a:solidFill>
          <a:ln w="635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6" name="Text 14"/>
          <p:cNvSpPr/>
          <p:nvPr/>
        </p:nvSpPr>
        <p:spPr>
          <a:xfrm>
            <a:off x="347472" y="2706624"/>
            <a:ext cx="12344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80" b="1" dirty="0">
                <a:solidFill>
                  <a:srgbClr val="0079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Zero-Shot</a:t>
            </a:r>
            <a:endParaRPr lang="en-US" sz="980" dirty="0"/>
          </a:p>
        </p:txBody>
      </p:sp>
      <p:sp>
        <p:nvSpPr>
          <p:cNvPr id="17" name="Text 15"/>
          <p:cNvSpPr/>
          <p:nvPr/>
        </p:nvSpPr>
        <p:spPr>
          <a:xfrm>
            <a:off x="1645920" y="2697480"/>
            <a:ext cx="267004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Prompting without examples, relies on the model's pre-trained knowledge of auditing and standards.</a:t>
            </a:r>
            <a:endParaRPr lang="en-US" sz="900" dirty="0"/>
          </a:p>
        </p:txBody>
      </p:sp>
      <p:sp>
        <p:nvSpPr>
          <p:cNvPr id="18" name="Shape 16"/>
          <p:cNvSpPr/>
          <p:nvPr/>
        </p:nvSpPr>
        <p:spPr>
          <a:xfrm>
            <a:off x="1609344" y="2724912"/>
            <a:ext cx="0" cy="384048"/>
          </a:xfrm>
          <a:prstGeom prst="line">
            <a:avLst/>
          </a:prstGeom>
          <a:noFill/>
          <a:ln w="1016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9" name="Shape 17"/>
          <p:cNvSpPr/>
          <p:nvPr/>
        </p:nvSpPr>
        <p:spPr>
          <a:xfrm>
            <a:off x="274320" y="3236976"/>
            <a:ext cx="4114800" cy="530352"/>
          </a:xfrm>
          <a:prstGeom prst="rect">
            <a:avLst/>
          </a:prstGeom>
          <a:solidFill>
            <a:srgbClr val="F0F8F6"/>
          </a:solidFill>
          <a:ln w="635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0" name="Text 18"/>
          <p:cNvSpPr/>
          <p:nvPr/>
        </p:nvSpPr>
        <p:spPr>
          <a:xfrm>
            <a:off x="347472" y="3291840"/>
            <a:ext cx="12344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80" b="1" dirty="0">
                <a:solidFill>
                  <a:srgbClr val="0079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Few-Shot</a:t>
            </a:r>
            <a:endParaRPr lang="en-US" sz="980" dirty="0"/>
          </a:p>
        </p:txBody>
      </p:sp>
      <p:sp>
        <p:nvSpPr>
          <p:cNvPr id="21" name="Text 19"/>
          <p:cNvSpPr/>
          <p:nvPr/>
        </p:nvSpPr>
        <p:spPr>
          <a:xfrm>
            <a:off x="1645920" y="3282696"/>
            <a:ext cx="267004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Providing 1–5 sample audit observations or working paper extracts to guide model output format and quality.</a:t>
            </a:r>
            <a:endParaRPr lang="en-US" sz="900" dirty="0"/>
          </a:p>
        </p:txBody>
      </p:sp>
      <p:sp>
        <p:nvSpPr>
          <p:cNvPr id="22" name="Shape 20"/>
          <p:cNvSpPr/>
          <p:nvPr/>
        </p:nvSpPr>
        <p:spPr>
          <a:xfrm>
            <a:off x="1609344" y="3310128"/>
            <a:ext cx="0" cy="384048"/>
          </a:xfrm>
          <a:prstGeom prst="line">
            <a:avLst/>
          </a:prstGeom>
          <a:noFill/>
          <a:ln w="1016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3" name="Shape 21"/>
          <p:cNvSpPr/>
          <p:nvPr/>
        </p:nvSpPr>
        <p:spPr>
          <a:xfrm>
            <a:off x="274320" y="3822192"/>
            <a:ext cx="4114800" cy="530352"/>
          </a:xfrm>
          <a:prstGeom prst="rect">
            <a:avLst/>
          </a:prstGeom>
          <a:solidFill>
            <a:srgbClr val="FFFFFF"/>
          </a:solidFill>
          <a:ln w="635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4" name="Text 22"/>
          <p:cNvSpPr/>
          <p:nvPr/>
        </p:nvSpPr>
        <p:spPr>
          <a:xfrm>
            <a:off x="347472" y="3877056"/>
            <a:ext cx="12344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80" b="1" dirty="0">
                <a:solidFill>
                  <a:srgbClr val="0079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Chain-of-Thought</a:t>
            </a:r>
            <a:endParaRPr lang="en-US" sz="980" dirty="0"/>
          </a:p>
        </p:txBody>
      </p:sp>
      <p:sp>
        <p:nvSpPr>
          <p:cNvPr id="25" name="Text 23"/>
          <p:cNvSpPr/>
          <p:nvPr/>
        </p:nvSpPr>
        <p:spPr>
          <a:xfrm>
            <a:off x="1645920" y="3867912"/>
            <a:ext cx="267004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Instructing AI to reason step-by-step,  mirrors the auditor's logical chain from evidence to conclusion.</a:t>
            </a:r>
            <a:endParaRPr lang="en-US" sz="900" dirty="0"/>
          </a:p>
        </p:txBody>
      </p:sp>
      <p:sp>
        <p:nvSpPr>
          <p:cNvPr id="26" name="Shape 24"/>
          <p:cNvSpPr/>
          <p:nvPr/>
        </p:nvSpPr>
        <p:spPr>
          <a:xfrm>
            <a:off x="1609344" y="3895344"/>
            <a:ext cx="0" cy="384048"/>
          </a:xfrm>
          <a:prstGeom prst="line">
            <a:avLst/>
          </a:prstGeom>
          <a:noFill/>
          <a:ln w="1016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7" name="Shape 25"/>
          <p:cNvSpPr/>
          <p:nvPr/>
        </p:nvSpPr>
        <p:spPr>
          <a:xfrm>
            <a:off x="274320" y="4407408"/>
            <a:ext cx="4114800" cy="530352"/>
          </a:xfrm>
          <a:prstGeom prst="rect">
            <a:avLst/>
          </a:prstGeom>
          <a:solidFill>
            <a:srgbClr val="F0F8F6"/>
          </a:solidFill>
          <a:ln w="635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8" name="Text 26"/>
          <p:cNvSpPr/>
          <p:nvPr/>
        </p:nvSpPr>
        <p:spPr>
          <a:xfrm>
            <a:off x="347472" y="4462272"/>
            <a:ext cx="12344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80" b="1" dirty="0">
                <a:solidFill>
                  <a:srgbClr val="0079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Hallucination</a:t>
            </a:r>
            <a:endParaRPr lang="en-US" sz="980" dirty="0"/>
          </a:p>
        </p:txBody>
      </p:sp>
      <p:sp>
        <p:nvSpPr>
          <p:cNvPr id="29" name="Text 27"/>
          <p:cNvSpPr/>
          <p:nvPr/>
        </p:nvSpPr>
        <p:spPr>
          <a:xfrm>
            <a:off x="1645920" y="4453128"/>
            <a:ext cx="267004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generates plausible but factually incorrect content, e.g., citing a non-existent SA paragraph. Always verify.</a:t>
            </a:r>
            <a:endParaRPr lang="en-US" sz="900" dirty="0"/>
          </a:p>
        </p:txBody>
      </p:sp>
      <p:sp>
        <p:nvSpPr>
          <p:cNvPr id="30" name="Shape 28"/>
          <p:cNvSpPr/>
          <p:nvPr/>
        </p:nvSpPr>
        <p:spPr>
          <a:xfrm>
            <a:off x="1609344" y="4480560"/>
            <a:ext cx="0" cy="384048"/>
          </a:xfrm>
          <a:prstGeom prst="line">
            <a:avLst/>
          </a:prstGeom>
          <a:noFill/>
          <a:ln w="1016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1" name="Shape 29"/>
          <p:cNvSpPr/>
          <p:nvPr/>
        </p:nvSpPr>
        <p:spPr>
          <a:xfrm>
            <a:off x="4709160" y="1481328"/>
            <a:ext cx="4114800" cy="530352"/>
          </a:xfrm>
          <a:prstGeom prst="rect">
            <a:avLst/>
          </a:prstGeom>
          <a:solidFill>
            <a:srgbClr val="FFFFFF"/>
          </a:solidFill>
          <a:ln w="635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2" name="Text 30"/>
          <p:cNvSpPr/>
          <p:nvPr/>
        </p:nvSpPr>
        <p:spPr>
          <a:xfrm>
            <a:off x="4782312" y="1536192"/>
            <a:ext cx="12344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80" b="1" dirty="0">
                <a:solidFill>
                  <a:srgbClr val="0079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Persona Prompting</a:t>
            </a:r>
            <a:endParaRPr lang="en-US" sz="980" dirty="0"/>
          </a:p>
        </p:txBody>
      </p:sp>
      <p:sp>
        <p:nvSpPr>
          <p:cNvPr id="33" name="Text 31"/>
          <p:cNvSpPr/>
          <p:nvPr/>
        </p:nvSpPr>
        <p:spPr>
          <a:xfrm>
            <a:off x="6080760" y="1527048"/>
            <a:ext cx="267004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Assigning an auditor role to the AI (e.g., Statutory Auditor, Quality Reviewer) to shape its scepticism and output tone.</a:t>
            </a:r>
            <a:endParaRPr lang="en-US" sz="900" dirty="0"/>
          </a:p>
        </p:txBody>
      </p:sp>
      <p:sp>
        <p:nvSpPr>
          <p:cNvPr id="34" name="Shape 32"/>
          <p:cNvSpPr/>
          <p:nvPr/>
        </p:nvSpPr>
        <p:spPr>
          <a:xfrm>
            <a:off x="6044184" y="1554480"/>
            <a:ext cx="0" cy="384048"/>
          </a:xfrm>
          <a:prstGeom prst="line">
            <a:avLst/>
          </a:prstGeom>
          <a:noFill/>
          <a:ln w="1016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5" name="Shape 33"/>
          <p:cNvSpPr/>
          <p:nvPr/>
        </p:nvSpPr>
        <p:spPr>
          <a:xfrm>
            <a:off x="4709160" y="2066544"/>
            <a:ext cx="4114800" cy="530352"/>
          </a:xfrm>
          <a:prstGeom prst="rect">
            <a:avLst/>
          </a:prstGeom>
          <a:solidFill>
            <a:srgbClr val="F0F8F6"/>
          </a:solidFill>
          <a:ln w="635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6" name="Text 34"/>
          <p:cNvSpPr/>
          <p:nvPr/>
        </p:nvSpPr>
        <p:spPr>
          <a:xfrm>
            <a:off x="4782312" y="2121408"/>
            <a:ext cx="12344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80" b="1" dirty="0">
                <a:solidFill>
                  <a:srgbClr val="0079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Grounding</a:t>
            </a:r>
            <a:endParaRPr lang="en-US" sz="980" dirty="0"/>
          </a:p>
        </p:txBody>
      </p:sp>
      <p:sp>
        <p:nvSpPr>
          <p:cNvPr id="37" name="Text 35"/>
          <p:cNvSpPr/>
          <p:nvPr/>
        </p:nvSpPr>
        <p:spPr>
          <a:xfrm>
            <a:off x="6080760" y="2112264"/>
            <a:ext cx="267004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Connecting AI outputs to verified sources (actual SA text, regulatory provisions) to reduce hallucination risk.</a:t>
            </a:r>
            <a:endParaRPr lang="en-US" sz="900" dirty="0"/>
          </a:p>
        </p:txBody>
      </p:sp>
      <p:sp>
        <p:nvSpPr>
          <p:cNvPr id="38" name="Shape 36"/>
          <p:cNvSpPr/>
          <p:nvPr/>
        </p:nvSpPr>
        <p:spPr>
          <a:xfrm>
            <a:off x="6044184" y="2139696"/>
            <a:ext cx="0" cy="384048"/>
          </a:xfrm>
          <a:prstGeom prst="line">
            <a:avLst/>
          </a:prstGeom>
          <a:noFill/>
          <a:ln w="1016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9" name="Shape 37"/>
          <p:cNvSpPr/>
          <p:nvPr/>
        </p:nvSpPr>
        <p:spPr>
          <a:xfrm>
            <a:off x="4709160" y="2651760"/>
            <a:ext cx="4114800" cy="530352"/>
          </a:xfrm>
          <a:prstGeom prst="rect">
            <a:avLst/>
          </a:prstGeom>
          <a:solidFill>
            <a:srgbClr val="FFFFFF"/>
          </a:solidFill>
          <a:ln w="635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40" name="Text 38"/>
          <p:cNvSpPr/>
          <p:nvPr/>
        </p:nvSpPr>
        <p:spPr>
          <a:xfrm>
            <a:off x="4782312" y="2706624"/>
            <a:ext cx="12344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80" b="1" dirty="0">
                <a:solidFill>
                  <a:srgbClr val="0079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Self-Refine</a:t>
            </a:r>
            <a:endParaRPr lang="en-US" sz="980" dirty="0"/>
          </a:p>
        </p:txBody>
      </p:sp>
      <p:sp>
        <p:nvSpPr>
          <p:cNvPr id="41" name="Text 39"/>
          <p:cNvSpPr/>
          <p:nvPr/>
        </p:nvSpPr>
        <p:spPr>
          <a:xfrm>
            <a:off x="6080760" y="2697480"/>
            <a:ext cx="267004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iteratively critiques and improves its own output, analogous to an EQR hot review cycle before report issuance.</a:t>
            </a:r>
            <a:endParaRPr lang="en-US" sz="900" dirty="0"/>
          </a:p>
        </p:txBody>
      </p:sp>
      <p:sp>
        <p:nvSpPr>
          <p:cNvPr id="42" name="Shape 40"/>
          <p:cNvSpPr/>
          <p:nvPr/>
        </p:nvSpPr>
        <p:spPr>
          <a:xfrm>
            <a:off x="6044184" y="2724912"/>
            <a:ext cx="0" cy="384048"/>
          </a:xfrm>
          <a:prstGeom prst="line">
            <a:avLst/>
          </a:prstGeom>
          <a:noFill/>
          <a:ln w="1016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43" name="Shape 41"/>
          <p:cNvSpPr/>
          <p:nvPr/>
        </p:nvSpPr>
        <p:spPr>
          <a:xfrm>
            <a:off x="4709160" y="3236976"/>
            <a:ext cx="4114800" cy="530352"/>
          </a:xfrm>
          <a:prstGeom prst="rect">
            <a:avLst/>
          </a:prstGeom>
          <a:solidFill>
            <a:srgbClr val="F0F8F6"/>
          </a:solidFill>
          <a:ln w="635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44" name="Text 42"/>
          <p:cNvSpPr/>
          <p:nvPr/>
        </p:nvSpPr>
        <p:spPr>
          <a:xfrm>
            <a:off x="4782312" y="3291840"/>
            <a:ext cx="12344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80" b="1" dirty="0">
                <a:solidFill>
                  <a:srgbClr val="0079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ReAct</a:t>
            </a:r>
            <a:endParaRPr lang="en-US" sz="980" dirty="0"/>
          </a:p>
        </p:txBody>
      </p:sp>
      <p:sp>
        <p:nvSpPr>
          <p:cNvPr id="45" name="Text 43"/>
          <p:cNvSpPr/>
          <p:nvPr/>
        </p:nvSpPr>
        <p:spPr>
          <a:xfrm>
            <a:off x="6080760" y="3282696"/>
            <a:ext cx="267004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Reasoning + Acting, enables AI to reason and call external tools (e.g., ratio calculator, regulatory database).</a:t>
            </a:r>
            <a:endParaRPr lang="en-US" sz="900" dirty="0"/>
          </a:p>
        </p:txBody>
      </p:sp>
      <p:sp>
        <p:nvSpPr>
          <p:cNvPr id="46" name="Shape 44"/>
          <p:cNvSpPr/>
          <p:nvPr/>
        </p:nvSpPr>
        <p:spPr>
          <a:xfrm>
            <a:off x="6044184" y="3310128"/>
            <a:ext cx="0" cy="384048"/>
          </a:xfrm>
          <a:prstGeom prst="line">
            <a:avLst/>
          </a:prstGeom>
          <a:noFill/>
          <a:ln w="1016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47" name="Shape 45"/>
          <p:cNvSpPr/>
          <p:nvPr/>
        </p:nvSpPr>
        <p:spPr>
          <a:xfrm>
            <a:off x="4709160" y="3822192"/>
            <a:ext cx="4114800" cy="530352"/>
          </a:xfrm>
          <a:prstGeom prst="rect">
            <a:avLst/>
          </a:prstGeom>
          <a:solidFill>
            <a:srgbClr val="FFFFFF"/>
          </a:solidFill>
          <a:ln w="635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48" name="Text 46"/>
          <p:cNvSpPr/>
          <p:nvPr/>
        </p:nvSpPr>
        <p:spPr>
          <a:xfrm>
            <a:off x="4782312" y="3877056"/>
            <a:ext cx="12344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80" b="1" dirty="0">
                <a:solidFill>
                  <a:srgbClr val="1565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Audit Quality (AQ)</a:t>
            </a:r>
            <a:endParaRPr lang="en-US" sz="980" dirty="0"/>
          </a:p>
        </p:txBody>
      </p:sp>
      <p:sp>
        <p:nvSpPr>
          <p:cNvPr id="49" name="Text 47"/>
          <p:cNvSpPr/>
          <p:nvPr/>
        </p:nvSpPr>
        <p:spPr>
          <a:xfrm>
            <a:off x="6080760" y="3867912"/>
            <a:ext cx="267004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likelihood that audits are conducted with professional scepticism, comply with SAs, and produce reliable assurance.</a:t>
            </a:r>
            <a:endParaRPr lang="en-US" sz="900" dirty="0"/>
          </a:p>
        </p:txBody>
      </p:sp>
      <p:sp>
        <p:nvSpPr>
          <p:cNvPr id="50" name="Shape 48"/>
          <p:cNvSpPr/>
          <p:nvPr/>
        </p:nvSpPr>
        <p:spPr>
          <a:xfrm>
            <a:off x="6044184" y="3895344"/>
            <a:ext cx="0" cy="384048"/>
          </a:xfrm>
          <a:prstGeom prst="line">
            <a:avLst/>
          </a:prstGeom>
          <a:noFill/>
          <a:ln w="1016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51" name="Shape 49"/>
          <p:cNvSpPr/>
          <p:nvPr/>
        </p:nvSpPr>
        <p:spPr>
          <a:xfrm>
            <a:off x="4709160" y="4407408"/>
            <a:ext cx="4114800" cy="530352"/>
          </a:xfrm>
          <a:prstGeom prst="rect">
            <a:avLst/>
          </a:prstGeom>
          <a:solidFill>
            <a:srgbClr val="F0F8F6"/>
          </a:solidFill>
          <a:ln w="635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52" name="Text 50"/>
          <p:cNvSpPr/>
          <p:nvPr/>
        </p:nvSpPr>
        <p:spPr>
          <a:xfrm>
            <a:off x="4782312" y="4462272"/>
            <a:ext cx="12344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80" b="1" dirty="0">
                <a:solidFill>
                  <a:srgbClr val="1565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Professional Scepticism</a:t>
            </a:r>
            <a:endParaRPr lang="en-US" sz="980" dirty="0"/>
          </a:p>
        </p:txBody>
      </p:sp>
      <p:sp>
        <p:nvSpPr>
          <p:cNvPr id="53" name="Text 51"/>
          <p:cNvSpPr/>
          <p:nvPr/>
        </p:nvSpPr>
        <p:spPr>
          <a:xfrm>
            <a:off x="6080760" y="4453128"/>
            <a:ext cx="2670048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questioning mindset that critically assesses audit evidence, can be embedded into AI prompts via persona design.</a:t>
            </a:r>
            <a:endParaRPr lang="en-US" sz="900" dirty="0"/>
          </a:p>
        </p:txBody>
      </p:sp>
      <p:sp>
        <p:nvSpPr>
          <p:cNvPr id="54" name="Shape 52"/>
          <p:cNvSpPr/>
          <p:nvPr/>
        </p:nvSpPr>
        <p:spPr>
          <a:xfrm>
            <a:off x="6044184" y="4480560"/>
            <a:ext cx="0" cy="384048"/>
          </a:xfrm>
          <a:prstGeom prst="line">
            <a:avLst/>
          </a:prstGeom>
          <a:noFill/>
          <a:ln w="1016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58" name="Shape 42">
            <a:extLst>
              <a:ext uri="{FF2B5EF4-FFF2-40B4-BE49-F238E27FC236}">
                <a16:creationId xmlns:a16="http://schemas.microsoft.com/office/drawing/2014/main" id="{7A33BCE0-F11C-BDAD-5DCD-A3A1F9CED2A7}"/>
              </a:ext>
            </a:extLst>
          </p:cNvPr>
          <p:cNvSpPr/>
          <p:nvPr/>
        </p:nvSpPr>
        <p:spPr>
          <a:xfrm>
            <a:off x="0" y="4892040"/>
            <a:ext cx="9144000" cy="256032"/>
          </a:xfrm>
          <a:prstGeom prst="rect">
            <a:avLst/>
          </a:prstGeom>
          <a:solidFill>
            <a:srgbClr val="EEF4F8"/>
          </a:solidFill>
          <a:ln w="635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 b="1"/>
          </a:p>
        </p:txBody>
      </p:sp>
      <p:sp>
        <p:nvSpPr>
          <p:cNvPr id="57" name="Text 43">
            <a:extLst>
              <a:ext uri="{FF2B5EF4-FFF2-40B4-BE49-F238E27FC236}">
                <a16:creationId xmlns:a16="http://schemas.microsoft.com/office/drawing/2014/main" id="{80CB65C5-2448-CD50-56E6-F236F32E88FA}"/>
              </a:ext>
            </a:extLst>
          </p:cNvPr>
          <p:cNvSpPr/>
          <p:nvPr/>
        </p:nvSpPr>
        <p:spPr>
          <a:xfrm>
            <a:off x="257695" y="4887468"/>
            <a:ext cx="85953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800" b="1" dirty="0"/>
              <a:t>National Capsule on Intelligence Transformation					                        Nagpur Branch of WIRC - DAAB, ICAI</a:t>
            </a:r>
            <a:endParaRPr lang="fr-FR" sz="800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1A3A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6400800" y="0"/>
            <a:ext cx="3200400" cy="5148072"/>
          </a:xfrm>
          <a:prstGeom prst="rect">
            <a:avLst/>
          </a:prstGeom>
          <a:solidFill>
            <a:srgbClr val="12272F"/>
          </a:solidFill>
          <a:ln w="12700">
            <a:solidFill>
              <a:srgbClr val="12272F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" name="Text 1"/>
          <p:cNvSpPr/>
          <p:nvPr/>
        </p:nvSpPr>
        <p:spPr>
          <a:xfrm>
            <a:off x="457200" y="320040"/>
            <a:ext cx="576072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Key Takeaways for the Audit Professional</a:t>
            </a:r>
            <a:endParaRPr lang="en-US" sz="2200" dirty="0"/>
          </a:p>
        </p:txBody>
      </p:sp>
      <p:sp>
        <p:nvSpPr>
          <p:cNvPr id="4" name="Shape 2"/>
          <p:cNvSpPr/>
          <p:nvPr/>
        </p:nvSpPr>
        <p:spPr>
          <a:xfrm>
            <a:off x="457200" y="932688"/>
            <a:ext cx="5029200" cy="0"/>
          </a:xfrm>
          <a:prstGeom prst="line">
            <a:avLst/>
          </a:prstGeom>
          <a:noFill/>
          <a:ln w="25400">
            <a:solidFill>
              <a:srgbClr val="4DB6AC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5" name="Shape 3"/>
          <p:cNvSpPr/>
          <p:nvPr/>
        </p:nvSpPr>
        <p:spPr>
          <a:xfrm>
            <a:off x="457200" y="1014248"/>
            <a:ext cx="256032" cy="256032"/>
          </a:xfrm>
          <a:prstGeom prst="ellipse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6" name="Text 4"/>
          <p:cNvSpPr/>
          <p:nvPr/>
        </p:nvSpPr>
        <p:spPr>
          <a:xfrm>
            <a:off x="457200" y="1014248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804672" y="977672"/>
            <a:ext cx="544068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80" dirty="0">
                <a:solidFill>
                  <a:srgbClr val="D0E8E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Prompt engineering is strategic communication; your SA knowledge makes you a natural expert.</a:t>
            </a:r>
            <a:endParaRPr lang="en-US" sz="1080" dirty="0"/>
          </a:p>
        </p:txBody>
      </p:sp>
      <p:sp>
        <p:nvSpPr>
          <p:cNvPr id="8" name="Shape 6"/>
          <p:cNvSpPr/>
          <p:nvPr/>
        </p:nvSpPr>
        <p:spPr>
          <a:xfrm>
            <a:off x="457200" y="1562888"/>
            <a:ext cx="256032" cy="256032"/>
          </a:xfrm>
          <a:prstGeom prst="ellipse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9" name="Text 7"/>
          <p:cNvSpPr/>
          <p:nvPr/>
        </p:nvSpPr>
        <p:spPr>
          <a:xfrm>
            <a:off x="457200" y="1562888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804672" y="1526312"/>
            <a:ext cx="544068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80" dirty="0">
                <a:solidFill>
                  <a:srgbClr val="D0E8E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Master the six prompt components: Instruction, Context, Input, Output, Persona, and Examples.</a:t>
            </a:r>
            <a:endParaRPr lang="en-US" sz="1080" dirty="0"/>
          </a:p>
        </p:txBody>
      </p:sp>
      <p:sp>
        <p:nvSpPr>
          <p:cNvPr id="11" name="Shape 9"/>
          <p:cNvSpPr/>
          <p:nvPr/>
        </p:nvSpPr>
        <p:spPr>
          <a:xfrm>
            <a:off x="457200" y="2111528"/>
            <a:ext cx="256032" cy="256032"/>
          </a:xfrm>
          <a:prstGeom prst="ellipse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2" name="Text 10"/>
          <p:cNvSpPr/>
          <p:nvPr/>
        </p:nvSpPr>
        <p:spPr>
          <a:xfrm>
            <a:off x="457200" y="2111528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900" dirty="0"/>
          </a:p>
        </p:txBody>
      </p:sp>
      <p:sp>
        <p:nvSpPr>
          <p:cNvPr id="13" name="Text 11"/>
          <p:cNvSpPr/>
          <p:nvPr/>
        </p:nvSpPr>
        <p:spPr>
          <a:xfrm>
            <a:off x="804672" y="2074952"/>
            <a:ext cx="544068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80" dirty="0">
                <a:solidFill>
                  <a:srgbClr val="D0E8E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Apply CoT for complex audit judgements (going concern, fraud risk, estimates).</a:t>
            </a:r>
            <a:endParaRPr lang="en-US" sz="1080" dirty="0"/>
          </a:p>
        </p:txBody>
      </p:sp>
      <p:sp>
        <p:nvSpPr>
          <p:cNvPr id="14" name="Shape 12"/>
          <p:cNvSpPr/>
          <p:nvPr/>
        </p:nvSpPr>
        <p:spPr>
          <a:xfrm>
            <a:off x="457200" y="2660168"/>
            <a:ext cx="256032" cy="256032"/>
          </a:xfrm>
          <a:prstGeom prst="ellipse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5" name="Text 13"/>
          <p:cNvSpPr/>
          <p:nvPr/>
        </p:nvSpPr>
        <p:spPr>
          <a:xfrm>
            <a:off x="457200" y="2660168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900" dirty="0"/>
          </a:p>
        </p:txBody>
      </p:sp>
      <p:sp>
        <p:nvSpPr>
          <p:cNvPr id="16" name="Text 14"/>
          <p:cNvSpPr/>
          <p:nvPr/>
        </p:nvSpPr>
        <p:spPr>
          <a:xfrm>
            <a:off x="804672" y="2623592"/>
            <a:ext cx="544068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80" dirty="0">
                <a:solidFill>
                  <a:srgbClr val="D0E8E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Audit Quality–Prompt Engineering link: each AQ indicator maps to a prompting discipline.</a:t>
            </a:r>
            <a:endParaRPr lang="en-US" sz="1080" dirty="0"/>
          </a:p>
        </p:txBody>
      </p:sp>
      <p:sp>
        <p:nvSpPr>
          <p:cNvPr id="17" name="Shape 15"/>
          <p:cNvSpPr/>
          <p:nvPr/>
        </p:nvSpPr>
        <p:spPr>
          <a:xfrm>
            <a:off x="457200" y="3208808"/>
            <a:ext cx="256032" cy="256032"/>
          </a:xfrm>
          <a:prstGeom prst="ellipse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8" name="Text 16"/>
          <p:cNvSpPr/>
          <p:nvPr/>
        </p:nvSpPr>
        <p:spPr>
          <a:xfrm>
            <a:off x="457200" y="3208808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900" dirty="0"/>
          </a:p>
        </p:txBody>
      </p:sp>
      <p:sp>
        <p:nvSpPr>
          <p:cNvPr id="19" name="Text 17"/>
          <p:cNvSpPr/>
          <p:nvPr/>
        </p:nvSpPr>
        <p:spPr>
          <a:xfrm>
            <a:off x="804672" y="3172232"/>
            <a:ext cx="544068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80" dirty="0">
                <a:solidFill>
                  <a:srgbClr val="D0E8E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Ethics are non-negotiable: confidentiality, independence, and professional scepticism must be preserved.</a:t>
            </a:r>
            <a:endParaRPr lang="en-US" sz="1080" dirty="0"/>
          </a:p>
        </p:txBody>
      </p:sp>
      <p:sp>
        <p:nvSpPr>
          <p:cNvPr id="20" name="Shape 18"/>
          <p:cNvSpPr/>
          <p:nvPr/>
        </p:nvSpPr>
        <p:spPr>
          <a:xfrm>
            <a:off x="457200" y="3757448"/>
            <a:ext cx="256032" cy="256032"/>
          </a:xfrm>
          <a:prstGeom prst="ellipse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1" name="Text 19"/>
          <p:cNvSpPr/>
          <p:nvPr/>
        </p:nvSpPr>
        <p:spPr>
          <a:xfrm>
            <a:off x="457200" y="3757448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</a:t>
            </a:r>
            <a:endParaRPr lang="en-US" sz="900" dirty="0"/>
          </a:p>
        </p:txBody>
      </p:sp>
      <p:sp>
        <p:nvSpPr>
          <p:cNvPr id="22" name="Text 20"/>
          <p:cNvSpPr/>
          <p:nvPr/>
        </p:nvSpPr>
        <p:spPr>
          <a:xfrm>
            <a:off x="804672" y="3720872"/>
            <a:ext cx="544068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80" dirty="0">
                <a:solidFill>
                  <a:srgbClr val="D0E8E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Never treat AI output as audit evidence, always apply professional judgement and corroborate.</a:t>
            </a:r>
            <a:endParaRPr lang="en-US" sz="1080" dirty="0"/>
          </a:p>
        </p:txBody>
      </p:sp>
      <p:sp>
        <p:nvSpPr>
          <p:cNvPr id="23" name="Text 21"/>
          <p:cNvSpPr/>
          <p:nvPr/>
        </p:nvSpPr>
        <p:spPr>
          <a:xfrm>
            <a:off x="6537960" y="140396"/>
            <a:ext cx="2743200" cy="868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4DB6A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Elevate</a:t>
            </a:r>
            <a:endParaRPr lang="en-US" sz="2000" dirty="0"/>
          </a:p>
          <a:p>
            <a:pPr marL="0" indent="0" algn="ctr">
              <a:buNone/>
            </a:pPr>
            <a:r>
              <a:rPr lang="en-US" sz="2000" b="1" dirty="0">
                <a:solidFill>
                  <a:srgbClr val="4DB6A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Audit Quality</a:t>
            </a:r>
            <a:endParaRPr lang="en-US" sz="2000" dirty="0"/>
          </a:p>
        </p:txBody>
      </p:sp>
      <p:sp>
        <p:nvSpPr>
          <p:cNvPr id="24" name="Shape 22"/>
          <p:cNvSpPr/>
          <p:nvPr/>
        </p:nvSpPr>
        <p:spPr>
          <a:xfrm>
            <a:off x="6629400" y="1091372"/>
            <a:ext cx="2423160" cy="18288"/>
          </a:xfrm>
          <a:prstGeom prst="rect">
            <a:avLst/>
          </a:prstGeom>
          <a:solidFill>
            <a:srgbClr val="4DB6AC"/>
          </a:solidFill>
          <a:ln w="12700">
            <a:solidFill>
              <a:srgbClr val="4DB6AC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5" name="Text 23"/>
          <p:cNvSpPr/>
          <p:nvPr/>
        </p:nvSpPr>
        <p:spPr>
          <a:xfrm>
            <a:off x="6537960" y="1237676"/>
            <a:ext cx="2743200" cy="8412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buNone/>
            </a:pPr>
            <a:r>
              <a:rPr lang="en-US" sz="980" i="1" dirty="0">
                <a:solidFill>
                  <a:srgbClr val="90C8C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Precision prompting drives</a:t>
            </a:r>
            <a:endParaRPr lang="en-US" sz="980" dirty="0"/>
          </a:p>
          <a:p>
            <a:pPr marL="0" indent="0" algn="ctr">
              <a:buNone/>
            </a:pPr>
            <a:r>
              <a:rPr lang="en-US" sz="980" i="1" dirty="0">
                <a:solidFill>
                  <a:srgbClr val="90C8C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precision auditing.</a:t>
            </a:r>
            <a:endParaRPr lang="en-US" sz="980" dirty="0"/>
          </a:p>
          <a:p>
            <a:pPr marL="0" indent="0" algn="ctr">
              <a:buNone/>
            </a:pPr>
            <a:r>
              <a:rPr lang="en-US" sz="980" i="1" dirty="0">
                <a:solidFill>
                  <a:srgbClr val="90C8C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Professional judgement</a:t>
            </a:r>
            <a:endParaRPr lang="en-US" sz="980" dirty="0"/>
          </a:p>
          <a:p>
            <a:pPr marL="0" indent="0" algn="ctr">
              <a:buNone/>
            </a:pPr>
            <a:r>
              <a:rPr lang="en-US" sz="980" i="1" dirty="0">
                <a:solidFill>
                  <a:srgbClr val="90C8C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remains supreme.</a:t>
            </a:r>
            <a:endParaRPr lang="en-US" sz="980" dirty="0"/>
          </a:p>
        </p:txBody>
      </p:sp>
      <p:sp>
        <p:nvSpPr>
          <p:cNvPr id="26" name="Shape 24"/>
          <p:cNvSpPr/>
          <p:nvPr/>
        </p:nvSpPr>
        <p:spPr>
          <a:xfrm>
            <a:off x="6629400" y="2243516"/>
            <a:ext cx="1097280" cy="347472"/>
          </a:xfrm>
          <a:prstGeom prst="rect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7" name="Text 25"/>
          <p:cNvSpPr/>
          <p:nvPr/>
        </p:nvSpPr>
        <p:spPr>
          <a:xfrm>
            <a:off x="6629400" y="2243516"/>
            <a:ext cx="10972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Prompt</a:t>
            </a:r>
            <a:endParaRPr lang="en-US" sz="1000" dirty="0"/>
          </a:p>
        </p:txBody>
      </p:sp>
      <p:sp>
        <p:nvSpPr>
          <p:cNvPr id="28" name="Shape 26"/>
          <p:cNvSpPr/>
          <p:nvPr/>
        </p:nvSpPr>
        <p:spPr>
          <a:xfrm>
            <a:off x="7818120" y="2243516"/>
            <a:ext cx="1097280" cy="347472"/>
          </a:xfrm>
          <a:prstGeom prst="rect">
            <a:avLst/>
          </a:prstGeom>
          <a:solidFill>
            <a:srgbClr val="00897B"/>
          </a:solidFill>
          <a:ln w="12700">
            <a:solidFill>
              <a:srgbClr val="00897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9" name="Text 27"/>
          <p:cNvSpPr/>
          <p:nvPr/>
        </p:nvSpPr>
        <p:spPr>
          <a:xfrm>
            <a:off x="7818120" y="2243516"/>
            <a:ext cx="10972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Verify</a:t>
            </a:r>
            <a:endParaRPr lang="en-US" sz="1000" dirty="0"/>
          </a:p>
        </p:txBody>
      </p:sp>
      <p:sp>
        <p:nvSpPr>
          <p:cNvPr id="30" name="Shape 28"/>
          <p:cNvSpPr/>
          <p:nvPr/>
        </p:nvSpPr>
        <p:spPr>
          <a:xfrm>
            <a:off x="6629400" y="2664140"/>
            <a:ext cx="1097280" cy="347472"/>
          </a:xfrm>
          <a:prstGeom prst="rect">
            <a:avLst/>
          </a:prstGeom>
          <a:solidFill>
            <a:srgbClr val="00897B"/>
          </a:solidFill>
          <a:ln w="12700">
            <a:solidFill>
              <a:srgbClr val="00897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1" name="Text 29"/>
          <p:cNvSpPr/>
          <p:nvPr/>
        </p:nvSpPr>
        <p:spPr>
          <a:xfrm>
            <a:off x="6629400" y="2664140"/>
            <a:ext cx="10972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Document</a:t>
            </a:r>
            <a:endParaRPr lang="en-US" sz="1000" dirty="0"/>
          </a:p>
        </p:txBody>
      </p:sp>
      <p:sp>
        <p:nvSpPr>
          <p:cNvPr id="32" name="Shape 30"/>
          <p:cNvSpPr/>
          <p:nvPr/>
        </p:nvSpPr>
        <p:spPr>
          <a:xfrm>
            <a:off x="7818120" y="2664140"/>
            <a:ext cx="1097280" cy="347472"/>
          </a:xfrm>
          <a:prstGeom prst="rect">
            <a:avLst/>
          </a:prstGeom>
          <a:solidFill>
            <a:srgbClr val="1565C0"/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3" name="Text 31"/>
          <p:cNvSpPr/>
          <p:nvPr/>
        </p:nvSpPr>
        <p:spPr>
          <a:xfrm>
            <a:off x="7818120" y="2664140"/>
            <a:ext cx="10972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Improve</a:t>
            </a:r>
            <a:endParaRPr lang="en-US" sz="1000" dirty="0"/>
          </a:p>
        </p:txBody>
      </p:sp>
      <p:sp>
        <p:nvSpPr>
          <p:cNvPr id="36" name="Shape 34"/>
          <p:cNvSpPr/>
          <p:nvPr/>
        </p:nvSpPr>
        <p:spPr>
          <a:xfrm>
            <a:off x="0" y="4663440"/>
            <a:ext cx="9144000" cy="484632"/>
          </a:xfrm>
          <a:prstGeom prst="rect">
            <a:avLst/>
          </a:prstGeom>
          <a:solidFill>
            <a:srgbClr val="12272F"/>
          </a:solidFill>
          <a:ln w="12700">
            <a:solidFill>
              <a:srgbClr val="12272F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9" name="Shape 42">
            <a:extLst>
              <a:ext uri="{FF2B5EF4-FFF2-40B4-BE49-F238E27FC236}">
                <a16:creationId xmlns:a16="http://schemas.microsoft.com/office/drawing/2014/main" id="{66382BBC-A8D6-2EFE-CD82-F11176790353}"/>
              </a:ext>
            </a:extLst>
          </p:cNvPr>
          <p:cNvSpPr/>
          <p:nvPr/>
        </p:nvSpPr>
        <p:spPr>
          <a:xfrm>
            <a:off x="0" y="4873750"/>
            <a:ext cx="9601200" cy="356618"/>
          </a:xfrm>
          <a:prstGeom prst="rect">
            <a:avLst/>
          </a:prstGeom>
          <a:solidFill>
            <a:srgbClr val="1A3A4A"/>
          </a:solidFill>
          <a:ln w="635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 b="1"/>
          </a:p>
        </p:txBody>
      </p:sp>
      <p:sp>
        <p:nvSpPr>
          <p:cNvPr id="41" name="Text 9">
            <a:extLst>
              <a:ext uri="{FF2B5EF4-FFF2-40B4-BE49-F238E27FC236}">
                <a16:creationId xmlns:a16="http://schemas.microsoft.com/office/drawing/2014/main" id="{D0F43EC6-844E-DF5D-4E84-F8068B743D16}"/>
              </a:ext>
            </a:extLst>
          </p:cNvPr>
          <p:cNvSpPr/>
          <p:nvPr/>
        </p:nvSpPr>
        <p:spPr>
          <a:xfrm>
            <a:off x="69275" y="4150364"/>
            <a:ext cx="1778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B2DFD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 Vijay Srinivas Kothapalli</a:t>
            </a:r>
            <a:endParaRPr lang="en-US" sz="1100" dirty="0"/>
          </a:p>
        </p:txBody>
      </p:sp>
      <p:sp>
        <p:nvSpPr>
          <p:cNvPr id="42" name="Text 10">
            <a:extLst>
              <a:ext uri="{FF2B5EF4-FFF2-40B4-BE49-F238E27FC236}">
                <a16:creationId xmlns:a16="http://schemas.microsoft.com/office/drawing/2014/main" id="{577FEFF5-63A7-316B-CE96-FC9329DE89C9}"/>
              </a:ext>
            </a:extLst>
          </p:cNvPr>
          <p:cNvSpPr/>
          <p:nvPr/>
        </p:nvSpPr>
        <p:spPr>
          <a:xfrm>
            <a:off x="69275" y="4341926"/>
            <a:ext cx="2468881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90C8C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 Ramachandram &amp; Co., Chartered Accountants, </a:t>
            </a:r>
          </a:p>
          <a:p>
            <a:pPr marL="0" indent="0">
              <a:buNone/>
            </a:pPr>
            <a:r>
              <a:rPr lang="en-US" sz="900" dirty="0">
                <a:solidFill>
                  <a:srgbClr val="90C8C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Hyderabad</a:t>
            </a:r>
            <a:endParaRPr lang="en-US" sz="900" dirty="0"/>
          </a:p>
        </p:txBody>
      </p:sp>
      <p:sp>
        <p:nvSpPr>
          <p:cNvPr id="37" name="Text 43">
            <a:extLst>
              <a:ext uri="{FF2B5EF4-FFF2-40B4-BE49-F238E27FC236}">
                <a16:creationId xmlns:a16="http://schemas.microsoft.com/office/drawing/2014/main" id="{1BEDB59A-92E6-B007-E91F-C9B4371BEE21}"/>
              </a:ext>
            </a:extLst>
          </p:cNvPr>
          <p:cNvSpPr/>
          <p:nvPr/>
        </p:nvSpPr>
        <p:spPr>
          <a:xfrm>
            <a:off x="257695" y="4887468"/>
            <a:ext cx="85953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800" b="1" dirty="0">
                <a:solidFill>
                  <a:schemeClr val="bg1"/>
                </a:solidFill>
              </a:rPr>
              <a:t>National Capsule on Intelligence Transformation					                        Nagpur Branch of WIRC - DAAB, ICAI</a:t>
            </a:r>
            <a:endParaRPr lang="fr-FR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2651760" cy="5143500"/>
          </a:xfrm>
          <a:prstGeom prst="rect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" name="Shape 1"/>
          <p:cNvSpPr/>
          <p:nvPr/>
        </p:nvSpPr>
        <p:spPr>
          <a:xfrm>
            <a:off x="164592" y="164592"/>
            <a:ext cx="2331720" cy="4818888"/>
          </a:xfrm>
          <a:prstGeom prst="rect">
            <a:avLst/>
          </a:prstGeom>
          <a:solidFill>
            <a:srgbClr val="006159"/>
          </a:solidFill>
          <a:ln w="12700">
            <a:solidFill>
              <a:srgbClr val="006159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4" name="Text 2"/>
          <p:cNvSpPr/>
          <p:nvPr/>
        </p:nvSpPr>
        <p:spPr>
          <a:xfrm>
            <a:off x="137160" y="457200"/>
            <a:ext cx="23774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b="1" kern="0" spc="8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AGENDA</a:t>
            </a:r>
            <a:endParaRPr lang="en-US" sz="2200" dirty="0"/>
          </a:p>
        </p:txBody>
      </p:sp>
      <p:sp>
        <p:nvSpPr>
          <p:cNvPr id="5" name="Shape 3"/>
          <p:cNvSpPr/>
          <p:nvPr/>
        </p:nvSpPr>
        <p:spPr>
          <a:xfrm>
            <a:off x="502920" y="1024128"/>
            <a:ext cx="1645920" cy="0"/>
          </a:xfrm>
          <a:prstGeom prst="line">
            <a:avLst/>
          </a:prstGeom>
          <a:noFill/>
          <a:ln w="19050">
            <a:solidFill>
              <a:srgbClr val="4DB6AC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6" name="Text 4"/>
          <p:cNvSpPr/>
          <p:nvPr/>
        </p:nvSpPr>
        <p:spPr>
          <a:xfrm>
            <a:off x="137160" y="1115568"/>
            <a:ext cx="23774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B2DFD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Prompt Engineering</a:t>
            </a:r>
            <a:endParaRPr lang="en-US" sz="1300" dirty="0"/>
          </a:p>
        </p:txBody>
      </p:sp>
      <p:sp>
        <p:nvSpPr>
          <p:cNvPr id="7" name="Shape 5"/>
          <p:cNvSpPr/>
          <p:nvPr/>
        </p:nvSpPr>
        <p:spPr>
          <a:xfrm>
            <a:off x="292608" y="1920240"/>
            <a:ext cx="2066544" cy="384048"/>
          </a:xfrm>
          <a:prstGeom prst="rect">
            <a:avLst/>
          </a:prstGeom>
          <a:solidFill>
            <a:srgbClr val="1565C0"/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8" name="Text 6"/>
          <p:cNvSpPr/>
          <p:nvPr/>
        </p:nvSpPr>
        <p:spPr>
          <a:xfrm>
            <a:off x="292608" y="1920240"/>
            <a:ext cx="2066544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🔍 Audit Quality</a:t>
            </a:r>
            <a:endParaRPr lang="en-US" sz="900" dirty="0"/>
          </a:p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Perspective</a:t>
            </a:r>
            <a:endParaRPr lang="en-US" sz="900" dirty="0"/>
          </a:p>
        </p:txBody>
      </p:sp>
      <p:sp>
        <p:nvSpPr>
          <p:cNvPr id="10" name="Shape 8"/>
          <p:cNvSpPr/>
          <p:nvPr/>
        </p:nvSpPr>
        <p:spPr>
          <a:xfrm>
            <a:off x="2834640" y="185166"/>
            <a:ext cx="6126480" cy="548640"/>
          </a:xfrm>
          <a:prstGeom prst="rect">
            <a:avLst/>
          </a:prstGeom>
          <a:solidFill>
            <a:srgbClr val="FFFFFF"/>
          </a:solidFill>
          <a:ln w="889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1" name="Shape 9"/>
          <p:cNvSpPr/>
          <p:nvPr/>
        </p:nvSpPr>
        <p:spPr>
          <a:xfrm>
            <a:off x="2834640" y="185166"/>
            <a:ext cx="54864" cy="548640"/>
          </a:xfrm>
          <a:prstGeom prst="rect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2" name="Shape 10"/>
          <p:cNvSpPr/>
          <p:nvPr/>
        </p:nvSpPr>
        <p:spPr>
          <a:xfrm>
            <a:off x="2962656" y="294894"/>
            <a:ext cx="329184" cy="329184"/>
          </a:xfrm>
          <a:prstGeom prst="ellipse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3" name="Text 11"/>
          <p:cNvSpPr/>
          <p:nvPr/>
        </p:nvSpPr>
        <p:spPr>
          <a:xfrm>
            <a:off x="2962656" y="294894"/>
            <a:ext cx="32918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</a:t>
            </a:r>
            <a:endParaRPr lang="en-US" sz="950" dirty="0"/>
          </a:p>
        </p:txBody>
      </p:sp>
      <p:sp>
        <p:nvSpPr>
          <p:cNvPr id="14" name="Text 12"/>
          <p:cNvSpPr/>
          <p:nvPr/>
        </p:nvSpPr>
        <p:spPr>
          <a:xfrm>
            <a:off x="3383280" y="240030"/>
            <a:ext cx="5468112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Introduction to Prompt Engineering</a:t>
            </a:r>
            <a:endParaRPr lang="en-US" sz="1150" dirty="0"/>
          </a:p>
        </p:txBody>
      </p:sp>
      <p:sp>
        <p:nvSpPr>
          <p:cNvPr id="15" name="Text 13"/>
          <p:cNvSpPr/>
          <p:nvPr/>
        </p:nvSpPr>
        <p:spPr>
          <a:xfrm>
            <a:off x="3383280" y="486918"/>
            <a:ext cx="546811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80" i="1" dirty="0">
                <a:solidFill>
                  <a:srgbClr val="4A64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Definition, significance &amp; the audit professional's natural advantage</a:t>
            </a:r>
            <a:endParaRPr lang="en-US" sz="880" dirty="0"/>
          </a:p>
        </p:txBody>
      </p:sp>
      <p:sp>
        <p:nvSpPr>
          <p:cNvPr id="16" name="Shape 14"/>
          <p:cNvSpPr/>
          <p:nvPr/>
        </p:nvSpPr>
        <p:spPr>
          <a:xfrm>
            <a:off x="2834640" y="788670"/>
            <a:ext cx="6126480" cy="548640"/>
          </a:xfrm>
          <a:prstGeom prst="rect">
            <a:avLst/>
          </a:prstGeom>
          <a:solidFill>
            <a:srgbClr val="F0F8F6"/>
          </a:solidFill>
          <a:ln w="889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7" name="Shape 15"/>
          <p:cNvSpPr/>
          <p:nvPr/>
        </p:nvSpPr>
        <p:spPr>
          <a:xfrm>
            <a:off x="2834640" y="788670"/>
            <a:ext cx="54864" cy="548640"/>
          </a:xfrm>
          <a:prstGeom prst="rect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8" name="Shape 16"/>
          <p:cNvSpPr/>
          <p:nvPr/>
        </p:nvSpPr>
        <p:spPr>
          <a:xfrm>
            <a:off x="2962656" y="898398"/>
            <a:ext cx="329184" cy="329184"/>
          </a:xfrm>
          <a:prstGeom prst="ellipse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9" name="Text 17"/>
          <p:cNvSpPr/>
          <p:nvPr/>
        </p:nvSpPr>
        <p:spPr>
          <a:xfrm>
            <a:off x="2962656" y="898398"/>
            <a:ext cx="32918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</a:t>
            </a:r>
            <a:endParaRPr lang="en-US" sz="950" dirty="0"/>
          </a:p>
        </p:txBody>
      </p:sp>
      <p:sp>
        <p:nvSpPr>
          <p:cNvPr id="20" name="Text 18"/>
          <p:cNvSpPr/>
          <p:nvPr/>
        </p:nvSpPr>
        <p:spPr>
          <a:xfrm>
            <a:off x="3383280" y="843534"/>
            <a:ext cx="5468112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Core Concepts &amp; Prompt Anatomy</a:t>
            </a:r>
            <a:endParaRPr lang="en-US" sz="1150" dirty="0"/>
          </a:p>
        </p:txBody>
      </p:sp>
      <p:sp>
        <p:nvSpPr>
          <p:cNvPr id="21" name="Text 19"/>
          <p:cNvSpPr/>
          <p:nvPr/>
        </p:nvSpPr>
        <p:spPr>
          <a:xfrm>
            <a:off x="3383280" y="1090422"/>
            <a:ext cx="546811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80" i="1" dirty="0">
                <a:solidFill>
                  <a:srgbClr val="4A64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Six components: Instruction, Context, Input, Output, Persona, Examples</a:t>
            </a:r>
            <a:endParaRPr lang="en-US" sz="880" dirty="0"/>
          </a:p>
        </p:txBody>
      </p:sp>
      <p:sp>
        <p:nvSpPr>
          <p:cNvPr id="22" name="Shape 20"/>
          <p:cNvSpPr/>
          <p:nvPr/>
        </p:nvSpPr>
        <p:spPr>
          <a:xfrm>
            <a:off x="2834640" y="1392174"/>
            <a:ext cx="6126480" cy="548640"/>
          </a:xfrm>
          <a:prstGeom prst="rect">
            <a:avLst/>
          </a:prstGeom>
          <a:solidFill>
            <a:srgbClr val="FFFFFF"/>
          </a:solidFill>
          <a:ln w="889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3" name="Shape 21"/>
          <p:cNvSpPr/>
          <p:nvPr/>
        </p:nvSpPr>
        <p:spPr>
          <a:xfrm>
            <a:off x="2834640" y="1392174"/>
            <a:ext cx="54864" cy="548640"/>
          </a:xfrm>
          <a:prstGeom prst="rect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4" name="Shape 22"/>
          <p:cNvSpPr/>
          <p:nvPr/>
        </p:nvSpPr>
        <p:spPr>
          <a:xfrm>
            <a:off x="2962656" y="1501902"/>
            <a:ext cx="329184" cy="329184"/>
          </a:xfrm>
          <a:prstGeom prst="ellipse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5" name="Text 23"/>
          <p:cNvSpPr/>
          <p:nvPr/>
        </p:nvSpPr>
        <p:spPr>
          <a:xfrm>
            <a:off x="2962656" y="1501902"/>
            <a:ext cx="32918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</a:t>
            </a:r>
            <a:endParaRPr lang="en-US" sz="950" dirty="0"/>
          </a:p>
        </p:txBody>
      </p:sp>
      <p:sp>
        <p:nvSpPr>
          <p:cNvPr id="26" name="Text 24"/>
          <p:cNvSpPr/>
          <p:nvPr/>
        </p:nvSpPr>
        <p:spPr>
          <a:xfrm>
            <a:off x="3383280" y="1447038"/>
            <a:ext cx="5468112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Prompting Techniques</a:t>
            </a:r>
            <a:endParaRPr lang="en-US" sz="1150" dirty="0"/>
          </a:p>
        </p:txBody>
      </p:sp>
      <p:sp>
        <p:nvSpPr>
          <p:cNvPr id="27" name="Text 25"/>
          <p:cNvSpPr/>
          <p:nvPr/>
        </p:nvSpPr>
        <p:spPr>
          <a:xfrm>
            <a:off x="3383280" y="1693926"/>
            <a:ext cx="546811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80" i="1" dirty="0">
                <a:solidFill>
                  <a:srgbClr val="4A64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Zero-shot, Few-shot, Chain-of-Thought, Role Prompting, Iterative Refinement</a:t>
            </a:r>
            <a:endParaRPr lang="en-US" sz="880" dirty="0"/>
          </a:p>
        </p:txBody>
      </p:sp>
      <p:sp>
        <p:nvSpPr>
          <p:cNvPr id="28" name="Shape 26"/>
          <p:cNvSpPr/>
          <p:nvPr/>
        </p:nvSpPr>
        <p:spPr>
          <a:xfrm>
            <a:off x="2834640" y="1995678"/>
            <a:ext cx="6126480" cy="548640"/>
          </a:xfrm>
          <a:prstGeom prst="rect">
            <a:avLst/>
          </a:prstGeom>
          <a:solidFill>
            <a:srgbClr val="F0F8F6"/>
          </a:solidFill>
          <a:ln w="889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9" name="Shape 27"/>
          <p:cNvSpPr/>
          <p:nvPr/>
        </p:nvSpPr>
        <p:spPr>
          <a:xfrm>
            <a:off x="2834640" y="1995678"/>
            <a:ext cx="54864" cy="548640"/>
          </a:xfrm>
          <a:prstGeom prst="rect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0" name="Shape 28"/>
          <p:cNvSpPr/>
          <p:nvPr/>
        </p:nvSpPr>
        <p:spPr>
          <a:xfrm>
            <a:off x="2962656" y="2105406"/>
            <a:ext cx="329184" cy="329184"/>
          </a:xfrm>
          <a:prstGeom prst="ellipse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1" name="Text 29"/>
          <p:cNvSpPr/>
          <p:nvPr/>
        </p:nvSpPr>
        <p:spPr>
          <a:xfrm>
            <a:off x="2962656" y="2105406"/>
            <a:ext cx="32918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04</a:t>
            </a:r>
            <a:endParaRPr lang="en-US" sz="950" dirty="0"/>
          </a:p>
        </p:txBody>
      </p:sp>
      <p:sp>
        <p:nvSpPr>
          <p:cNvPr id="32" name="Text 30"/>
          <p:cNvSpPr/>
          <p:nvPr/>
        </p:nvSpPr>
        <p:spPr>
          <a:xfrm>
            <a:off x="3383280" y="2050542"/>
            <a:ext cx="5468112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Advanced Techniques</a:t>
            </a:r>
            <a:endParaRPr lang="en-US" sz="1150" dirty="0"/>
          </a:p>
        </p:txBody>
      </p:sp>
      <p:sp>
        <p:nvSpPr>
          <p:cNvPr id="33" name="Text 31"/>
          <p:cNvSpPr/>
          <p:nvPr/>
        </p:nvSpPr>
        <p:spPr>
          <a:xfrm>
            <a:off x="3383280" y="2297430"/>
            <a:ext cx="546811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80" i="1" dirty="0">
                <a:solidFill>
                  <a:srgbClr val="4A64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Self-Consistency, Tree of Thoughts, ReAct Framework, Self-Refine</a:t>
            </a:r>
            <a:endParaRPr lang="en-US" sz="880" dirty="0"/>
          </a:p>
        </p:txBody>
      </p:sp>
      <p:sp>
        <p:nvSpPr>
          <p:cNvPr id="34" name="Shape 32"/>
          <p:cNvSpPr/>
          <p:nvPr/>
        </p:nvSpPr>
        <p:spPr>
          <a:xfrm>
            <a:off x="2834640" y="2599182"/>
            <a:ext cx="6126480" cy="548640"/>
          </a:xfrm>
          <a:prstGeom prst="rect">
            <a:avLst/>
          </a:prstGeom>
          <a:solidFill>
            <a:srgbClr val="E3F2FD"/>
          </a:solidFill>
          <a:ln w="8890">
            <a:solidFill>
              <a:srgbClr val="BBDEF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5" name="Shape 33"/>
          <p:cNvSpPr/>
          <p:nvPr/>
        </p:nvSpPr>
        <p:spPr>
          <a:xfrm>
            <a:off x="2834640" y="2599182"/>
            <a:ext cx="54864" cy="548640"/>
          </a:xfrm>
          <a:prstGeom prst="rect">
            <a:avLst/>
          </a:prstGeom>
          <a:solidFill>
            <a:srgbClr val="1565C0"/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6" name="Shape 34"/>
          <p:cNvSpPr/>
          <p:nvPr/>
        </p:nvSpPr>
        <p:spPr>
          <a:xfrm>
            <a:off x="2962656" y="2708910"/>
            <a:ext cx="329184" cy="329184"/>
          </a:xfrm>
          <a:prstGeom prst="ellipse">
            <a:avLst/>
          </a:prstGeom>
          <a:solidFill>
            <a:srgbClr val="1565C0"/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7" name="Text 35"/>
          <p:cNvSpPr/>
          <p:nvPr/>
        </p:nvSpPr>
        <p:spPr>
          <a:xfrm>
            <a:off x="2962656" y="2708910"/>
            <a:ext cx="32918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05</a:t>
            </a:r>
            <a:endParaRPr lang="en-US" sz="950" dirty="0"/>
          </a:p>
        </p:txBody>
      </p:sp>
      <p:sp>
        <p:nvSpPr>
          <p:cNvPr id="38" name="Text 36"/>
          <p:cNvSpPr/>
          <p:nvPr/>
        </p:nvSpPr>
        <p:spPr>
          <a:xfrm>
            <a:off x="3383280" y="2654046"/>
            <a:ext cx="5468112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565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Prompt Engineering for Audit Quality</a:t>
            </a:r>
            <a:endParaRPr lang="en-US" sz="1150" dirty="0"/>
          </a:p>
        </p:txBody>
      </p:sp>
      <p:sp>
        <p:nvSpPr>
          <p:cNvPr id="39" name="Text 37"/>
          <p:cNvSpPr/>
          <p:nvPr/>
        </p:nvSpPr>
        <p:spPr>
          <a:xfrm>
            <a:off x="3383280" y="2900934"/>
            <a:ext cx="546811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80" i="1" dirty="0">
                <a:solidFill>
                  <a:srgbClr val="4A64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 315, SA 240, SA 570, SA 550, CARO 2020, Working Papers, SQCR 1</a:t>
            </a:r>
            <a:endParaRPr lang="en-US" sz="880" dirty="0"/>
          </a:p>
        </p:txBody>
      </p:sp>
      <p:sp>
        <p:nvSpPr>
          <p:cNvPr id="40" name="Shape 38"/>
          <p:cNvSpPr/>
          <p:nvPr/>
        </p:nvSpPr>
        <p:spPr>
          <a:xfrm>
            <a:off x="2834640" y="3202686"/>
            <a:ext cx="6126480" cy="548640"/>
          </a:xfrm>
          <a:prstGeom prst="rect">
            <a:avLst/>
          </a:prstGeom>
          <a:solidFill>
            <a:srgbClr val="E3F2FD"/>
          </a:solidFill>
          <a:ln w="8890">
            <a:solidFill>
              <a:srgbClr val="BBDEF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41" name="Shape 39"/>
          <p:cNvSpPr/>
          <p:nvPr/>
        </p:nvSpPr>
        <p:spPr>
          <a:xfrm>
            <a:off x="2834640" y="3202686"/>
            <a:ext cx="54864" cy="548640"/>
          </a:xfrm>
          <a:prstGeom prst="rect">
            <a:avLst/>
          </a:prstGeom>
          <a:solidFill>
            <a:srgbClr val="1565C0"/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42" name="Shape 40"/>
          <p:cNvSpPr/>
          <p:nvPr/>
        </p:nvSpPr>
        <p:spPr>
          <a:xfrm>
            <a:off x="2962656" y="3312414"/>
            <a:ext cx="329184" cy="329184"/>
          </a:xfrm>
          <a:prstGeom prst="ellipse">
            <a:avLst/>
          </a:prstGeom>
          <a:solidFill>
            <a:srgbClr val="1565C0"/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43" name="Text 41"/>
          <p:cNvSpPr/>
          <p:nvPr/>
        </p:nvSpPr>
        <p:spPr>
          <a:xfrm>
            <a:off x="2962656" y="3312414"/>
            <a:ext cx="32918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06</a:t>
            </a:r>
            <a:endParaRPr lang="en-US" sz="950" dirty="0"/>
          </a:p>
        </p:txBody>
      </p:sp>
      <p:sp>
        <p:nvSpPr>
          <p:cNvPr id="44" name="Text 42"/>
          <p:cNvSpPr/>
          <p:nvPr/>
        </p:nvSpPr>
        <p:spPr>
          <a:xfrm>
            <a:off x="3383280" y="3257550"/>
            <a:ext cx="5468112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565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Audit Quality–Prompt Engineering Link</a:t>
            </a:r>
            <a:endParaRPr lang="en-US" sz="1150" dirty="0"/>
          </a:p>
        </p:txBody>
      </p:sp>
      <p:sp>
        <p:nvSpPr>
          <p:cNvPr id="45" name="Text 43"/>
          <p:cNvSpPr/>
          <p:nvPr/>
        </p:nvSpPr>
        <p:spPr>
          <a:xfrm>
            <a:off x="3383280" y="3504438"/>
            <a:ext cx="546811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80" i="1" dirty="0">
                <a:solidFill>
                  <a:srgbClr val="4A64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Six AQ indicators mapped to six prompting disciplines</a:t>
            </a:r>
            <a:endParaRPr lang="en-US" sz="880" dirty="0"/>
          </a:p>
        </p:txBody>
      </p:sp>
      <p:sp>
        <p:nvSpPr>
          <p:cNvPr id="46" name="Shape 44"/>
          <p:cNvSpPr/>
          <p:nvPr/>
        </p:nvSpPr>
        <p:spPr>
          <a:xfrm>
            <a:off x="2834640" y="3806190"/>
            <a:ext cx="6126480" cy="548640"/>
          </a:xfrm>
          <a:prstGeom prst="rect">
            <a:avLst/>
          </a:prstGeom>
          <a:solidFill>
            <a:srgbClr val="FFFFFF"/>
          </a:solidFill>
          <a:ln w="889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47" name="Shape 45"/>
          <p:cNvSpPr/>
          <p:nvPr/>
        </p:nvSpPr>
        <p:spPr>
          <a:xfrm>
            <a:off x="2834640" y="3806190"/>
            <a:ext cx="54864" cy="548640"/>
          </a:xfrm>
          <a:prstGeom prst="rect">
            <a:avLst/>
          </a:prstGeom>
          <a:solidFill>
            <a:srgbClr val="BF360C"/>
          </a:solidFill>
          <a:ln w="12700">
            <a:solidFill>
              <a:srgbClr val="BF360C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48" name="Shape 46"/>
          <p:cNvSpPr/>
          <p:nvPr/>
        </p:nvSpPr>
        <p:spPr>
          <a:xfrm>
            <a:off x="2962656" y="3915918"/>
            <a:ext cx="329184" cy="329184"/>
          </a:xfrm>
          <a:prstGeom prst="ellipse">
            <a:avLst/>
          </a:prstGeom>
          <a:solidFill>
            <a:srgbClr val="BF360C"/>
          </a:solidFill>
          <a:ln w="12700">
            <a:solidFill>
              <a:srgbClr val="BF360C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49" name="Text 47"/>
          <p:cNvSpPr/>
          <p:nvPr/>
        </p:nvSpPr>
        <p:spPr>
          <a:xfrm>
            <a:off x="2962656" y="3915918"/>
            <a:ext cx="32918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07</a:t>
            </a:r>
            <a:endParaRPr lang="en-US" sz="950" dirty="0"/>
          </a:p>
        </p:txBody>
      </p:sp>
      <p:sp>
        <p:nvSpPr>
          <p:cNvPr id="50" name="Text 48"/>
          <p:cNvSpPr/>
          <p:nvPr/>
        </p:nvSpPr>
        <p:spPr>
          <a:xfrm>
            <a:off x="3383280" y="3861054"/>
            <a:ext cx="5468112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Skills, Ethics &amp; Responsible AI in Audit</a:t>
            </a:r>
            <a:endParaRPr lang="en-US" sz="1150" dirty="0"/>
          </a:p>
        </p:txBody>
      </p:sp>
      <p:sp>
        <p:nvSpPr>
          <p:cNvPr id="51" name="Text 49"/>
          <p:cNvSpPr/>
          <p:nvPr/>
        </p:nvSpPr>
        <p:spPr>
          <a:xfrm>
            <a:off x="3383280" y="4107942"/>
            <a:ext cx="546811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80" i="1" dirty="0">
                <a:solidFill>
                  <a:srgbClr val="4A64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Competencies needed + confidentiality, independence, hallucination risks</a:t>
            </a:r>
            <a:endParaRPr lang="en-US" sz="880" dirty="0"/>
          </a:p>
        </p:txBody>
      </p:sp>
      <p:sp>
        <p:nvSpPr>
          <p:cNvPr id="52" name="Shape 50"/>
          <p:cNvSpPr/>
          <p:nvPr/>
        </p:nvSpPr>
        <p:spPr>
          <a:xfrm>
            <a:off x="2834640" y="4409694"/>
            <a:ext cx="6126480" cy="548640"/>
          </a:xfrm>
          <a:prstGeom prst="rect">
            <a:avLst/>
          </a:prstGeom>
          <a:solidFill>
            <a:srgbClr val="F0F8F6"/>
          </a:solidFill>
          <a:ln w="889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53" name="Shape 51"/>
          <p:cNvSpPr/>
          <p:nvPr/>
        </p:nvSpPr>
        <p:spPr>
          <a:xfrm>
            <a:off x="2834640" y="4409694"/>
            <a:ext cx="54864" cy="548640"/>
          </a:xfrm>
          <a:prstGeom prst="rect">
            <a:avLst/>
          </a:prstGeom>
          <a:solidFill>
            <a:srgbClr val="2E7D32"/>
          </a:solidFill>
          <a:ln w="12700">
            <a:solidFill>
              <a:srgbClr val="2E7D32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54" name="Shape 52"/>
          <p:cNvSpPr/>
          <p:nvPr/>
        </p:nvSpPr>
        <p:spPr>
          <a:xfrm>
            <a:off x="2962656" y="4519422"/>
            <a:ext cx="329184" cy="329184"/>
          </a:xfrm>
          <a:prstGeom prst="ellipse">
            <a:avLst/>
          </a:prstGeom>
          <a:solidFill>
            <a:srgbClr val="2E7D32"/>
          </a:solidFill>
          <a:ln w="12700">
            <a:solidFill>
              <a:srgbClr val="2E7D32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55" name="Text 53"/>
          <p:cNvSpPr/>
          <p:nvPr/>
        </p:nvSpPr>
        <p:spPr>
          <a:xfrm>
            <a:off x="2962656" y="4519422"/>
            <a:ext cx="32918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08</a:t>
            </a:r>
            <a:endParaRPr lang="en-US" sz="950" dirty="0"/>
          </a:p>
        </p:txBody>
      </p:sp>
      <p:sp>
        <p:nvSpPr>
          <p:cNvPr id="56" name="Text 54"/>
          <p:cNvSpPr/>
          <p:nvPr/>
        </p:nvSpPr>
        <p:spPr>
          <a:xfrm>
            <a:off x="3383280" y="4464558"/>
            <a:ext cx="5468112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Mastery Pathway &amp; Glossary</a:t>
            </a:r>
            <a:endParaRPr lang="en-US" sz="1150" dirty="0"/>
          </a:p>
        </p:txBody>
      </p:sp>
      <p:sp>
        <p:nvSpPr>
          <p:cNvPr id="57" name="Text 55"/>
          <p:cNvSpPr/>
          <p:nvPr/>
        </p:nvSpPr>
        <p:spPr>
          <a:xfrm>
            <a:off x="3383280" y="4711446"/>
            <a:ext cx="546811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80" i="1" dirty="0">
                <a:solidFill>
                  <a:srgbClr val="4A64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Five-stage roadmap for audit professionals + key AI and audit terms</a:t>
            </a:r>
            <a:endParaRPr lang="en-US" sz="880" dirty="0"/>
          </a:p>
        </p:txBody>
      </p:sp>
      <p:sp>
        <p:nvSpPr>
          <p:cNvPr id="58" name="Text 43">
            <a:extLst>
              <a:ext uri="{FF2B5EF4-FFF2-40B4-BE49-F238E27FC236}">
                <a16:creationId xmlns:a16="http://schemas.microsoft.com/office/drawing/2014/main" id="{CC865582-3B73-225F-F789-FB50D35B2459}"/>
              </a:ext>
            </a:extLst>
          </p:cNvPr>
          <p:cNvSpPr/>
          <p:nvPr/>
        </p:nvSpPr>
        <p:spPr>
          <a:xfrm>
            <a:off x="257695" y="4887468"/>
            <a:ext cx="85953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800" b="1" dirty="0"/>
              <a:t>National Capsule on Intelligence Transformation					                        Nagpur Branch of WIRC - DAAB, ICAI</a:t>
            </a:r>
            <a:endParaRPr lang="fr-FR" sz="8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7F9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" name="Text 1"/>
          <p:cNvSpPr/>
          <p:nvPr/>
        </p:nvSpPr>
        <p:spPr>
          <a:xfrm>
            <a:off x="411480" y="0"/>
            <a:ext cx="77724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is Prompt Engineering?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411480" y="1051560"/>
            <a:ext cx="841248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i="1" dirty="0">
                <a:solidFill>
                  <a:srgbClr val="4A64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art and science of crafting effective AI instructions, a key skill for audit professionals</a:t>
            </a:r>
            <a:endParaRPr lang="en-US" sz="1200" dirty="0"/>
          </a:p>
        </p:txBody>
      </p:sp>
      <p:sp>
        <p:nvSpPr>
          <p:cNvPr id="5" name="Shape 3"/>
          <p:cNvSpPr/>
          <p:nvPr/>
        </p:nvSpPr>
        <p:spPr>
          <a:xfrm>
            <a:off x="7772400" y="18288"/>
            <a:ext cx="1280160" cy="310896"/>
          </a:xfrm>
          <a:prstGeom prst="rect">
            <a:avLst/>
          </a:prstGeom>
          <a:solidFill>
            <a:srgbClr val="4DB6AC"/>
          </a:solidFill>
          <a:ln w="12700">
            <a:solidFill>
              <a:srgbClr val="4DB6AC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6" name="Text 4"/>
          <p:cNvSpPr/>
          <p:nvPr/>
        </p:nvSpPr>
        <p:spPr>
          <a:xfrm>
            <a:off x="7772400" y="18288"/>
            <a:ext cx="12801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 / Intro</a:t>
            </a:r>
            <a:endParaRPr lang="en-US" sz="850" dirty="0"/>
          </a:p>
        </p:txBody>
      </p:sp>
      <p:sp>
        <p:nvSpPr>
          <p:cNvPr id="7" name="Shape 5"/>
          <p:cNvSpPr/>
          <p:nvPr/>
        </p:nvSpPr>
        <p:spPr>
          <a:xfrm>
            <a:off x="274320" y="1481328"/>
            <a:ext cx="8595360" cy="713232"/>
          </a:xfrm>
          <a:prstGeom prst="rect">
            <a:avLst/>
          </a:prstGeom>
          <a:solidFill>
            <a:srgbClr val="E0F2F0"/>
          </a:solidFill>
          <a:ln w="12700">
            <a:solidFill>
              <a:srgbClr val="4DB6AC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8" name="Text 6"/>
          <p:cNvSpPr/>
          <p:nvPr/>
        </p:nvSpPr>
        <p:spPr>
          <a:xfrm>
            <a:off x="457200" y="1481328"/>
            <a:ext cx="8321040" cy="7132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0079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Prompt Engineering </a:t>
            </a:r>
            <a:r>
              <a:rPr lang="en-US" sz="125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is the art and science of designing, crafting, and optimizing inputs, </a:t>
            </a:r>
            <a:r>
              <a:rPr lang="en-US" sz="1250" b="1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"prompts“, </a:t>
            </a:r>
            <a:r>
              <a:rPr lang="en-US" sz="125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 guide AI models toward generating desired, specific, and reliable responses. For audit professionals, it is the skill of obtaining precise, compliant, and evidence backed AI outputs.</a:t>
            </a:r>
            <a:endParaRPr lang="en-US" sz="1250" dirty="0"/>
          </a:p>
        </p:txBody>
      </p:sp>
      <p:sp>
        <p:nvSpPr>
          <p:cNvPr id="9" name="Shape 7"/>
          <p:cNvSpPr/>
          <p:nvPr/>
        </p:nvSpPr>
        <p:spPr>
          <a:xfrm>
            <a:off x="274320" y="2304288"/>
            <a:ext cx="2651760" cy="2395728"/>
          </a:xfrm>
          <a:prstGeom prst="rect">
            <a:avLst/>
          </a:prstGeom>
          <a:solidFill>
            <a:srgbClr val="FFFFFF"/>
          </a:solidFill>
          <a:ln w="12700">
            <a:solidFill>
              <a:srgbClr val="C8DDE6"/>
            </a:solidFill>
            <a:prstDash val="solid"/>
          </a:ln>
          <a:effectLst>
            <a:outerShdw blurRad="50800" dist="25400" dir="8100000" algn="bl" rotWithShape="0">
              <a:srgbClr val="C0C8CC">
                <a:alpha val="35000"/>
              </a:srgbClr>
            </a:outerShdw>
          </a:effectLst>
        </p:spPr>
        <p:txBody>
          <a:bodyPr/>
          <a:lstStyle/>
          <a:p>
            <a:endParaRPr lang="en-IN"/>
          </a:p>
        </p:txBody>
      </p:sp>
      <p:sp>
        <p:nvSpPr>
          <p:cNvPr id="10" name="Shape 8"/>
          <p:cNvSpPr/>
          <p:nvPr/>
        </p:nvSpPr>
        <p:spPr>
          <a:xfrm>
            <a:off x="274320" y="2304288"/>
            <a:ext cx="2651760" cy="292608"/>
          </a:xfrm>
          <a:prstGeom prst="rect">
            <a:avLst/>
          </a:prstGeom>
          <a:solidFill>
            <a:srgbClr val="E0F2F0"/>
          </a:solidFill>
          <a:ln w="12700">
            <a:solidFill>
              <a:srgbClr val="E0F2F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1" name="Text 9"/>
          <p:cNvSpPr/>
          <p:nvPr/>
        </p:nvSpPr>
        <p:spPr>
          <a:xfrm>
            <a:off x="384048" y="2304288"/>
            <a:ext cx="2523744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0079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🎯 The Core Idea</a:t>
            </a:r>
            <a:endParaRPr lang="en-US" sz="1100" dirty="0"/>
          </a:p>
        </p:txBody>
      </p:sp>
      <p:sp>
        <p:nvSpPr>
          <p:cNvPr id="12" name="Text 10"/>
          <p:cNvSpPr/>
          <p:nvPr/>
        </p:nvSpPr>
        <p:spPr>
          <a:xfrm>
            <a:off x="384048" y="2633472"/>
            <a:ext cx="2468880" cy="197510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98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Think of an LLM as a brilliant but literal-minded audit apprentice. A vague ask like 'Review the financial statements' produces vague results.</a:t>
            </a:r>
            <a:endParaRPr lang="en-US" sz="980" dirty="0"/>
          </a:p>
          <a:p>
            <a:pPr marL="0" indent="0">
              <a:buNone/>
            </a:pPr>
            <a:endParaRPr lang="en-US" sz="980" dirty="0"/>
          </a:p>
          <a:p>
            <a:pPr marL="0" indent="0">
              <a:buNone/>
            </a:pPr>
            <a:r>
              <a:rPr lang="en-US" sz="98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Better: 'Review the FY2024 balance sheet for classification errors under Ind AS 1, flag items misclassified between current and non-current, provide reasoning for each.'</a:t>
            </a:r>
            <a:endParaRPr lang="en-US" sz="980" dirty="0"/>
          </a:p>
        </p:txBody>
      </p:sp>
      <p:sp>
        <p:nvSpPr>
          <p:cNvPr id="13" name="Shape 11"/>
          <p:cNvSpPr/>
          <p:nvPr/>
        </p:nvSpPr>
        <p:spPr>
          <a:xfrm>
            <a:off x="3154680" y="2304288"/>
            <a:ext cx="2651760" cy="2395728"/>
          </a:xfrm>
          <a:prstGeom prst="rect">
            <a:avLst/>
          </a:prstGeom>
          <a:solidFill>
            <a:srgbClr val="FFFFFF"/>
          </a:solidFill>
          <a:ln w="12700">
            <a:solidFill>
              <a:srgbClr val="C8DDE6"/>
            </a:solidFill>
            <a:prstDash val="solid"/>
          </a:ln>
          <a:effectLst>
            <a:outerShdw blurRad="50800" dist="25400" dir="8100000" algn="bl" rotWithShape="0">
              <a:srgbClr val="C0C8CC">
                <a:alpha val="35000"/>
              </a:srgbClr>
            </a:outerShdw>
          </a:effectLst>
        </p:spPr>
        <p:txBody>
          <a:bodyPr/>
          <a:lstStyle/>
          <a:p>
            <a:endParaRPr lang="en-IN"/>
          </a:p>
        </p:txBody>
      </p:sp>
      <p:sp>
        <p:nvSpPr>
          <p:cNvPr id="14" name="Shape 12"/>
          <p:cNvSpPr/>
          <p:nvPr/>
        </p:nvSpPr>
        <p:spPr>
          <a:xfrm>
            <a:off x="3154680" y="2304288"/>
            <a:ext cx="2651760" cy="292608"/>
          </a:xfrm>
          <a:prstGeom prst="rect">
            <a:avLst/>
          </a:prstGeom>
          <a:solidFill>
            <a:srgbClr val="E0F2F0"/>
          </a:solidFill>
          <a:ln w="12700">
            <a:solidFill>
              <a:srgbClr val="E0F2F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5" name="Text 13"/>
          <p:cNvSpPr/>
          <p:nvPr/>
        </p:nvSpPr>
        <p:spPr>
          <a:xfrm>
            <a:off x="3264408" y="2304288"/>
            <a:ext cx="2523744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0079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🔬 Art + Science</a:t>
            </a:r>
            <a:endParaRPr lang="en-US" sz="1100" dirty="0"/>
          </a:p>
        </p:txBody>
      </p:sp>
      <p:sp>
        <p:nvSpPr>
          <p:cNvPr id="16" name="Text 14"/>
          <p:cNvSpPr/>
          <p:nvPr/>
        </p:nvSpPr>
        <p:spPr>
          <a:xfrm>
            <a:off x="3264408" y="2633472"/>
            <a:ext cx="2468880" cy="197510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98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Art: Creative, intuitive use of audit language</a:t>
            </a:r>
            <a:endParaRPr lang="en-US" sz="980" dirty="0"/>
          </a:p>
          <a:p>
            <a:pPr marL="0" indent="0">
              <a:buNone/>
            </a:pPr>
            <a:r>
              <a:rPr lang="en-US" sz="98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Science: Systematic design and refinement</a:t>
            </a:r>
            <a:endParaRPr lang="en-US" sz="980" dirty="0"/>
          </a:p>
          <a:p>
            <a:pPr marL="0" indent="0">
              <a:buNone/>
            </a:pPr>
            <a:endParaRPr lang="en-US" sz="980" dirty="0"/>
          </a:p>
          <a:p>
            <a:pPr marL="0" indent="0">
              <a:buNone/>
            </a:pPr>
            <a:r>
              <a:rPr lang="en-US" sz="98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Like drafting an audit programme, precision of language directly determines quality of the output.</a:t>
            </a:r>
            <a:endParaRPr lang="en-US" sz="980" dirty="0"/>
          </a:p>
        </p:txBody>
      </p:sp>
      <p:sp>
        <p:nvSpPr>
          <p:cNvPr id="17" name="Shape 15"/>
          <p:cNvSpPr/>
          <p:nvPr/>
        </p:nvSpPr>
        <p:spPr>
          <a:xfrm>
            <a:off x="6035040" y="2304288"/>
            <a:ext cx="2651760" cy="2395728"/>
          </a:xfrm>
          <a:prstGeom prst="rect">
            <a:avLst/>
          </a:prstGeom>
          <a:solidFill>
            <a:srgbClr val="FFFFFF"/>
          </a:solidFill>
          <a:ln w="12700">
            <a:solidFill>
              <a:srgbClr val="C8DDE6"/>
            </a:solidFill>
            <a:prstDash val="solid"/>
          </a:ln>
          <a:effectLst>
            <a:outerShdw blurRad="50800" dist="25400" dir="8100000" algn="bl" rotWithShape="0">
              <a:srgbClr val="C0C8CC">
                <a:alpha val="35000"/>
              </a:srgbClr>
            </a:outerShdw>
          </a:effectLst>
        </p:spPr>
        <p:txBody>
          <a:bodyPr/>
          <a:lstStyle/>
          <a:p>
            <a:endParaRPr lang="en-IN"/>
          </a:p>
        </p:txBody>
      </p:sp>
      <p:sp>
        <p:nvSpPr>
          <p:cNvPr id="18" name="Shape 16"/>
          <p:cNvSpPr/>
          <p:nvPr/>
        </p:nvSpPr>
        <p:spPr>
          <a:xfrm>
            <a:off x="6035040" y="2304288"/>
            <a:ext cx="2651760" cy="292608"/>
          </a:xfrm>
          <a:prstGeom prst="rect">
            <a:avLst/>
          </a:prstGeom>
          <a:solidFill>
            <a:srgbClr val="E0F2F0"/>
          </a:solidFill>
          <a:ln w="12700">
            <a:solidFill>
              <a:srgbClr val="E0F2F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9" name="Text 17"/>
          <p:cNvSpPr/>
          <p:nvPr/>
        </p:nvSpPr>
        <p:spPr>
          <a:xfrm>
            <a:off x="6144768" y="2304288"/>
            <a:ext cx="2523744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0079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🏛️ The Audit Professional's Edge</a:t>
            </a:r>
            <a:endParaRPr lang="en-US" sz="1100" dirty="0"/>
          </a:p>
        </p:txBody>
      </p:sp>
      <p:sp>
        <p:nvSpPr>
          <p:cNvPr id="20" name="Text 18"/>
          <p:cNvSpPr/>
          <p:nvPr/>
        </p:nvSpPr>
        <p:spPr>
          <a:xfrm>
            <a:off x="6144768" y="2633472"/>
            <a:ext cx="2468880" cy="197510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98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Your existing skills, knowledge of Standards on Auditing (SAs), financial reporting frameworks, professional skepticism,  make you a naturally effective prompt engineer.</a:t>
            </a:r>
            <a:endParaRPr lang="en-US" sz="980" dirty="0"/>
          </a:p>
          <a:p>
            <a:pPr marL="0" indent="0">
              <a:buNone/>
            </a:pPr>
            <a:endParaRPr lang="en-US" sz="980" dirty="0"/>
          </a:p>
          <a:p>
            <a:pPr marL="0" indent="0">
              <a:buNone/>
            </a:pPr>
            <a:r>
              <a:rPr lang="en-US" sz="98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Domain expertise is your biggest asset.</a:t>
            </a:r>
            <a:endParaRPr lang="en-US" sz="980" dirty="0"/>
          </a:p>
        </p:txBody>
      </p:sp>
      <p:sp>
        <p:nvSpPr>
          <p:cNvPr id="27" name="Shape 42">
            <a:extLst>
              <a:ext uri="{FF2B5EF4-FFF2-40B4-BE49-F238E27FC236}">
                <a16:creationId xmlns:a16="http://schemas.microsoft.com/office/drawing/2014/main" id="{606BA03D-E655-CC3E-AD2A-DE18CCE296A6}"/>
              </a:ext>
            </a:extLst>
          </p:cNvPr>
          <p:cNvSpPr/>
          <p:nvPr/>
        </p:nvSpPr>
        <p:spPr>
          <a:xfrm>
            <a:off x="-16625" y="4887468"/>
            <a:ext cx="9144000" cy="256032"/>
          </a:xfrm>
          <a:prstGeom prst="rect">
            <a:avLst/>
          </a:prstGeom>
          <a:solidFill>
            <a:srgbClr val="EEF4F8"/>
          </a:solidFill>
          <a:ln w="635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2" name="Text 43">
            <a:extLst>
              <a:ext uri="{FF2B5EF4-FFF2-40B4-BE49-F238E27FC236}">
                <a16:creationId xmlns:a16="http://schemas.microsoft.com/office/drawing/2014/main" id="{C5296B35-2270-F9AC-A1FF-2C4806F6D0FA}"/>
              </a:ext>
            </a:extLst>
          </p:cNvPr>
          <p:cNvSpPr/>
          <p:nvPr/>
        </p:nvSpPr>
        <p:spPr>
          <a:xfrm>
            <a:off x="257695" y="4887468"/>
            <a:ext cx="85953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800" b="1" dirty="0"/>
              <a:t>National Capsule on Intelligence Transformation					                        Nagpur Branch of WIRC - DAAB, ICAI</a:t>
            </a:r>
            <a:endParaRPr lang="fr-FR" sz="8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7F9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" name="Text 1"/>
          <p:cNvSpPr/>
          <p:nvPr/>
        </p:nvSpPr>
        <p:spPr>
          <a:xfrm>
            <a:off x="411480" y="0"/>
            <a:ext cx="77724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Prompt Engineering Matters for Audit Quality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411480" y="1051560"/>
            <a:ext cx="841248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i="1" dirty="0">
                <a:solidFill>
                  <a:srgbClr val="4A64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Five dimensions of impact for statutory audit and assurance practice</a:t>
            </a:r>
            <a:endParaRPr lang="en-US" sz="1200" dirty="0"/>
          </a:p>
        </p:txBody>
      </p:sp>
      <p:sp>
        <p:nvSpPr>
          <p:cNvPr id="5" name="Shape 3"/>
          <p:cNvSpPr/>
          <p:nvPr/>
        </p:nvSpPr>
        <p:spPr>
          <a:xfrm>
            <a:off x="7772400" y="18288"/>
            <a:ext cx="1280160" cy="310896"/>
          </a:xfrm>
          <a:prstGeom prst="rect">
            <a:avLst/>
          </a:prstGeom>
          <a:solidFill>
            <a:srgbClr val="4DB6AC"/>
          </a:solidFill>
          <a:ln w="12700">
            <a:solidFill>
              <a:srgbClr val="4DB6AC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6" name="Text 4"/>
          <p:cNvSpPr/>
          <p:nvPr/>
        </p:nvSpPr>
        <p:spPr>
          <a:xfrm>
            <a:off x="7772400" y="18288"/>
            <a:ext cx="12801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 / Significance</a:t>
            </a:r>
            <a:endParaRPr lang="en-US" sz="850" dirty="0"/>
          </a:p>
        </p:txBody>
      </p:sp>
      <p:sp>
        <p:nvSpPr>
          <p:cNvPr id="7" name="Shape 5"/>
          <p:cNvSpPr/>
          <p:nvPr/>
        </p:nvSpPr>
        <p:spPr>
          <a:xfrm>
            <a:off x="274320" y="1481328"/>
            <a:ext cx="8595360" cy="621792"/>
          </a:xfrm>
          <a:prstGeom prst="rect">
            <a:avLst/>
          </a:prstGeom>
          <a:solidFill>
            <a:srgbClr val="FFFFFF"/>
          </a:solidFill>
          <a:ln w="889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8" name="Shape 6"/>
          <p:cNvSpPr/>
          <p:nvPr/>
        </p:nvSpPr>
        <p:spPr>
          <a:xfrm>
            <a:off x="274320" y="1481328"/>
            <a:ext cx="54864" cy="621792"/>
          </a:xfrm>
          <a:prstGeom prst="rect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9" name="Text 7"/>
          <p:cNvSpPr/>
          <p:nvPr/>
        </p:nvSpPr>
        <p:spPr>
          <a:xfrm>
            <a:off x="438912" y="1508760"/>
            <a:ext cx="283464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0079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🔓  Unlocks Audit AI Capabilities</a:t>
            </a:r>
            <a:endParaRPr lang="en-US" sz="1150" dirty="0"/>
          </a:p>
        </p:txBody>
      </p:sp>
      <p:sp>
        <p:nvSpPr>
          <p:cNvPr id="10" name="Text 8"/>
          <p:cNvSpPr/>
          <p:nvPr/>
        </p:nvSpPr>
        <p:spPr>
          <a:xfrm>
            <a:off x="3429000" y="1527048"/>
            <a:ext cx="5376672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Skillful prompting surfaces precise, SA-compliant outputs from AI, enabling accurate risk identification, analytical review, and going concern assessment.</a:t>
            </a:r>
            <a:endParaRPr lang="en-US" sz="1000" dirty="0"/>
          </a:p>
        </p:txBody>
      </p:sp>
      <p:sp>
        <p:nvSpPr>
          <p:cNvPr id="11" name="Shape 9"/>
          <p:cNvSpPr/>
          <p:nvPr/>
        </p:nvSpPr>
        <p:spPr>
          <a:xfrm>
            <a:off x="3337560" y="1572768"/>
            <a:ext cx="0" cy="438912"/>
          </a:xfrm>
          <a:prstGeom prst="line">
            <a:avLst/>
          </a:prstGeom>
          <a:noFill/>
          <a:ln w="1270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2" name="Shape 10"/>
          <p:cNvSpPr/>
          <p:nvPr/>
        </p:nvSpPr>
        <p:spPr>
          <a:xfrm>
            <a:off x="274320" y="2157984"/>
            <a:ext cx="8595360" cy="621792"/>
          </a:xfrm>
          <a:prstGeom prst="rect">
            <a:avLst/>
          </a:prstGeom>
          <a:solidFill>
            <a:srgbClr val="F0F8F6"/>
          </a:solidFill>
          <a:ln w="889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3" name="Shape 11"/>
          <p:cNvSpPr/>
          <p:nvPr/>
        </p:nvSpPr>
        <p:spPr>
          <a:xfrm>
            <a:off x="274320" y="2157984"/>
            <a:ext cx="54864" cy="621792"/>
          </a:xfrm>
          <a:prstGeom prst="rect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4" name="Text 12"/>
          <p:cNvSpPr/>
          <p:nvPr/>
        </p:nvSpPr>
        <p:spPr>
          <a:xfrm>
            <a:off x="438912" y="2185416"/>
            <a:ext cx="283464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0079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📋  Ensures Compliance-Grade Output Quality</a:t>
            </a:r>
            <a:endParaRPr lang="en-US" sz="1150" dirty="0"/>
          </a:p>
        </p:txBody>
      </p:sp>
      <p:sp>
        <p:nvSpPr>
          <p:cNvPr id="15" name="Text 13"/>
          <p:cNvSpPr/>
          <p:nvPr/>
        </p:nvSpPr>
        <p:spPr>
          <a:xfrm>
            <a:off x="3429000" y="2203704"/>
            <a:ext cx="5376672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Audit documentation and reports must meet regulatory standards. Well-crafted prompts minimise irrelevant or non-compliant AI outputs, preserving audit quality.</a:t>
            </a:r>
            <a:endParaRPr lang="en-US" sz="1000" dirty="0"/>
          </a:p>
        </p:txBody>
      </p:sp>
      <p:sp>
        <p:nvSpPr>
          <p:cNvPr id="16" name="Shape 14"/>
          <p:cNvSpPr/>
          <p:nvPr/>
        </p:nvSpPr>
        <p:spPr>
          <a:xfrm>
            <a:off x="3337560" y="2249424"/>
            <a:ext cx="0" cy="438912"/>
          </a:xfrm>
          <a:prstGeom prst="line">
            <a:avLst/>
          </a:prstGeom>
          <a:noFill/>
          <a:ln w="1270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7" name="Shape 15"/>
          <p:cNvSpPr/>
          <p:nvPr/>
        </p:nvSpPr>
        <p:spPr>
          <a:xfrm>
            <a:off x="274320" y="2834640"/>
            <a:ext cx="8595360" cy="621792"/>
          </a:xfrm>
          <a:prstGeom prst="rect">
            <a:avLst/>
          </a:prstGeom>
          <a:solidFill>
            <a:srgbClr val="FFFFFF"/>
          </a:solidFill>
          <a:ln w="889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8" name="Shape 16"/>
          <p:cNvSpPr/>
          <p:nvPr/>
        </p:nvSpPr>
        <p:spPr>
          <a:xfrm>
            <a:off x="274320" y="2834640"/>
            <a:ext cx="54864" cy="621792"/>
          </a:xfrm>
          <a:prstGeom prst="rect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9" name="Text 17"/>
          <p:cNvSpPr/>
          <p:nvPr/>
        </p:nvSpPr>
        <p:spPr>
          <a:xfrm>
            <a:off x="438912" y="2862072"/>
            <a:ext cx="283464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0079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🛡️  Promotes Professional Scepticism &amp; Safety</a:t>
            </a:r>
            <a:endParaRPr lang="en-US" sz="1150" dirty="0"/>
          </a:p>
        </p:txBody>
      </p:sp>
      <p:sp>
        <p:nvSpPr>
          <p:cNvPr id="20" name="Text 18"/>
          <p:cNvSpPr/>
          <p:nvPr/>
        </p:nvSpPr>
        <p:spPr>
          <a:xfrm>
            <a:off x="3429000" y="2880360"/>
            <a:ext cx="5376672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Engineered prompts can instruct AI to adopt a sceptical mindset, flag inconsistencies, question management assumptions, and avoid undue reliance on representations.</a:t>
            </a:r>
            <a:endParaRPr lang="en-US" sz="1000" dirty="0"/>
          </a:p>
        </p:txBody>
      </p:sp>
      <p:sp>
        <p:nvSpPr>
          <p:cNvPr id="21" name="Shape 19"/>
          <p:cNvSpPr/>
          <p:nvPr/>
        </p:nvSpPr>
        <p:spPr>
          <a:xfrm>
            <a:off x="3337560" y="2926080"/>
            <a:ext cx="0" cy="438912"/>
          </a:xfrm>
          <a:prstGeom prst="line">
            <a:avLst/>
          </a:prstGeom>
          <a:noFill/>
          <a:ln w="1270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2" name="Shape 20"/>
          <p:cNvSpPr/>
          <p:nvPr/>
        </p:nvSpPr>
        <p:spPr>
          <a:xfrm>
            <a:off x="274320" y="3511296"/>
            <a:ext cx="8595360" cy="621792"/>
          </a:xfrm>
          <a:prstGeom prst="rect">
            <a:avLst/>
          </a:prstGeom>
          <a:solidFill>
            <a:srgbClr val="F0F8F6"/>
          </a:solidFill>
          <a:ln w="889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3" name="Shape 21"/>
          <p:cNvSpPr/>
          <p:nvPr/>
        </p:nvSpPr>
        <p:spPr>
          <a:xfrm>
            <a:off x="274320" y="3511296"/>
            <a:ext cx="54864" cy="621792"/>
          </a:xfrm>
          <a:prstGeom prst="rect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4" name="Text 22"/>
          <p:cNvSpPr/>
          <p:nvPr/>
        </p:nvSpPr>
        <p:spPr>
          <a:xfrm>
            <a:off x="438912" y="3538728"/>
            <a:ext cx="283464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0079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📂  Drives Practical Audit Applications</a:t>
            </a:r>
            <a:endParaRPr lang="en-US" sz="1150" dirty="0"/>
          </a:p>
        </p:txBody>
      </p:sp>
      <p:sp>
        <p:nvSpPr>
          <p:cNvPr id="25" name="Text 23"/>
          <p:cNvSpPr/>
          <p:nvPr/>
        </p:nvSpPr>
        <p:spPr>
          <a:xfrm>
            <a:off x="3429000" y="3557016"/>
            <a:ext cx="5376672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Financial statement review, risk assessment (SA 315), fraud indicators (SA 240), going concern (SA 570), related party transactions, all benefit from targeted prompting.</a:t>
            </a:r>
            <a:endParaRPr lang="en-US" sz="1000" dirty="0"/>
          </a:p>
        </p:txBody>
      </p:sp>
      <p:sp>
        <p:nvSpPr>
          <p:cNvPr id="26" name="Shape 24"/>
          <p:cNvSpPr/>
          <p:nvPr/>
        </p:nvSpPr>
        <p:spPr>
          <a:xfrm>
            <a:off x="3337560" y="3602736"/>
            <a:ext cx="0" cy="438912"/>
          </a:xfrm>
          <a:prstGeom prst="line">
            <a:avLst/>
          </a:prstGeom>
          <a:noFill/>
          <a:ln w="1270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7" name="Shape 25"/>
          <p:cNvSpPr/>
          <p:nvPr/>
        </p:nvSpPr>
        <p:spPr>
          <a:xfrm>
            <a:off x="274320" y="4187952"/>
            <a:ext cx="8595360" cy="621792"/>
          </a:xfrm>
          <a:prstGeom prst="rect">
            <a:avLst/>
          </a:prstGeom>
          <a:solidFill>
            <a:srgbClr val="FFFFFF"/>
          </a:solidFill>
          <a:ln w="889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8" name="Shape 26"/>
          <p:cNvSpPr/>
          <p:nvPr/>
        </p:nvSpPr>
        <p:spPr>
          <a:xfrm>
            <a:off x="274320" y="4187952"/>
            <a:ext cx="54864" cy="621792"/>
          </a:xfrm>
          <a:prstGeom prst="rect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9" name="Text 27"/>
          <p:cNvSpPr/>
          <p:nvPr/>
        </p:nvSpPr>
        <p:spPr>
          <a:xfrm>
            <a:off x="438912" y="4215384"/>
            <a:ext cx="283464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0079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🤝  Bridges Auditor Judgement &amp; AI Efficiency</a:t>
            </a:r>
            <a:endParaRPr lang="en-US" sz="1150" dirty="0"/>
          </a:p>
        </p:txBody>
      </p:sp>
      <p:sp>
        <p:nvSpPr>
          <p:cNvPr id="30" name="Text 28"/>
          <p:cNvSpPr/>
          <p:nvPr/>
        </p:nvSpPr>
        <p:spPr>
          <a:xfrm>
            <a:off x="3429000" y="4233672"/>
            <a:ext cx="5376672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Prompt engineering is the interface between the auditor's professional judgement and AI's processing power, enabling faster, higher-quality fieldwork without compromising independence.</a:t>
            </a:r>
            <a:endParaRPr lang="en-US" sz="1000" dirty="0"/>
          </a:p>
        </p:txBody>
      </p:sp>
      <p:sp>
        <p:nvSpPr>
          <p:cNvPr id="31" name="Shape 29"/>
          <p:cNvSpPr/>
          <p:nvPr/>
        </p:nvSpPr>
        <p:spPr>
          <a:xfrm>
            <a:off x="3337560" y="4279392"/>
            <a:ext cx="0" cy="438912"/>
          </a:xfrm>
          <a:prstGeom prst="line">
            <a:avLst/>
          </a:prstGeom>
          <a:noFill/>
          <a:ln w="1270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3" name="Text 31"/>
          <p:cNvSpPr/>
          <p:nvPr/>
        </p:nvSpPr>
        <p:spPr>
          <a:xfrm>
            <a:off x="274320" y="4828032"/>
            <a:ext cx="20116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Audit Quality Lens</a:t>
            </a:r>
            <a:endParaRPr lang="en-US" sz="750" dirty="0"/>
          </a:p>
        </p:txBody>
      </p:sp>
      <p:sp>
        <p:nvSpPr>
          <p:cNvPr id="37" name="Shape 42">
            <a:extLst>
              <a:ext uri="{FF2B5EF4-FFF2-40B4-BE49-F238E27FC236}">
                <a16:creationId xmlns:a16="http://schemas.microsoft.com/office/drawing/2014/main" id="{42F066C8-6E63-ECC9-31AC-53F778B56FD2}"/>
              </a:ext>
            </a:extLst>
          </p:cNvPr>
          <p:cNvSpPr/>
          <p:nvPr/>
        </p:nvSpPr>
        <p:spPr>
          <a:xfrm>
            <a:off x="0" y="4892040"/>
            <a:ext cx="9144000" cy="256032"/>
          </a:xfrm>
          <a:prstGeom prst="rect">
            <a:avLst/>
          </a:prstGeom>
          <a:solidFill>
            <a:srgbClr val="EEF4F8"/>
          </a:solidFill>
          <a:ln w="635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 b="1"/>
          </a:p>
        </p:txBody>
      </p:sp>
      <p:sp>
        <p:nvSpPr>
          <p:cNvPr id="32" name="Text 43">
            <a:extLst>
              <a:ext uri="{FF2B5EF4-FFF2-40B4-BE49-F238E27FC236}">
                <a16:creationId xmlns:a16="http://schemas.microsoft.com/office/drawing/2014/main" id="{DF871756-F841-3CC9-7404-7676DF86ACA4}"/>
              </a:ext>
            </a:extLst>
          </p:cNvPr>
          <p:cNvSpPr/>
          <p:nvPr/>
        </p:nvSpPr>
        <p:spPr>
          <a:xfrm>
            <a:off x="257695" y="4887468"/>
            <a:ext cx="85953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800" b="1" dirty="0"/>
              <a:t>National Capsule on Intelligence Transformation					                        Nagpur Branch of WIRC - DAAB, ICAI</a:t>
            </a:r>
            <a:endParaRPr lang="fr-FR" sz="8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7F9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" name="Text 1"/>
          <p:cNvSpPr/>
          <p:nvPr/>
        </p:nvSpPr>
        <p:spPr>
          <a:xfrm>
            <a:off x="411480" y="0"/>
            <a:ext cx="77724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Anatomy of a Great Audit Prompt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411480" y="1051560"/>
            <a:ext cx="841248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i="1" dirty="0">
                <a:solidFill>
                  <a:srgbClr val="4A64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Six core components, illustrated with audit and assurance examples</a:t>
            </a:r>
            <a:endParaRPr lang="en-US" sz="1200" dirty="0"/>
          </a:p>
        </p:txBody>
      </p:sp>
      <p:sp>
        <p:nvSpPr>
          <p:cNvPr id="5" name="Shape 3"/>
          <p:cNvSpPr/>
          <p:nvPr/>
        </p:nvSpPr>
        <p:spPr>
          <a:xfrm>
            <a:off x="7772400" y="18288"/>
            <a:ext cx="1280160" cy="310896"/>
          </a:xfrm>
          <a:prstGeom prst="rect">
            <a:avLst/>
          </a:prstGeom>
          <a:solidFill>
            <a:srgbClr val="4DB6AC"/>
          </a:solidFill>
          <a:ln w="12700">
            <a:solidFill>
              <a:srgbClr val="4DB6AC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6" name="Text 4"/>
          <p:cNvSpPr/>
          <p:nvPr/>
        </p:nvSpPr>
        <p:spPr>
          <a:xfrm>
            <a:off x="7772400" y="18288"/>
            <a:ext cx="12801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 / Core Concepts</a:t>
            </a:r>
            <a:endParaRPr lang="en-US" sz="850" dirty="0"/>
          </a:p>
        </p:txBody>
      </p:sp>
      <p:sp>
        <p:nvSpPr>
          <p:cNvPr id="7" name="Shape 5"/>
          <p:cNvSpPr/>
          <p:nvPr/>
        </p:nvSpPr>
        <p:spPr>
          <a:xfrm>
            <a:off x="274320" y="1481328"/>
            <a:ext cx="4114800" cy="868680"/>
          </a:xfrm>
          <a:prstGeom prst="rect">
            <a:avLst/>
          </a:prstGeom>
          <a:solidFill>
            <a:srgbClr val="FFFFFF"/>
          </a:solidFill>
          <a:ln w="1016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8" name="Shape 6"/>
          <p:cNvSpPr/>
          <p:nvPr/>
        </p:nvSpPr>
        <p:spPr>
          <a:xfrm>
            <a:off x="274320" y="1481328"/>
            <a:ext cx="54864" cy="868680"/>
          </a:xfrm>
          <a:prstGeom prst="rect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9" name="Text 7"/>
          <p:cNvSpPr/>
          <p:nvPr/>
        </p:nvSpPr>
        <p:spPr>
          <a:xfrm>
            <a:off x="411480" y="1536192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0079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🎯  Instruction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411480" y="1801368"/>
            <a:ext cx="3913632" cy="49377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95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specific audit task: "Review", "Identify", "Classify", "Draft audit observation". Use SA-aligned action verbs for precise output.</a:t>
            </a:r>
            <a:endParaRPr lang="en-US" sz="950" dirty="0"/>
          </a:p>
        </p:txBody>
      </p:sp>
      <p:sp>
        <p:nvSpPr>
          <p:cNvPr id="11" name="Shape 9"/>
          <p:cNvSpPr/>
          <p:nvPr/>
        </p:nvSpPr>
        <p:spPr>
          <a:xfrm>
            <a:off x="4663440" y="1481328"/>
            <a:ext cx="4114800" cy="868680"/>
          </a:xfrm>
          <a:prstGeom prst="rect">
            <a:avLst/>
          </a:prstGeom>
          <a:solidFill>
            <a:srgbClr val="F0F8F6"/>
          </a:solidFill>
          <a:ln w="1016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2" name="Shape 10"/>
          <p:cNvSpPr/>
          <p:nvPr/>
        </p:nvSpPr>
        <p:spPr>
          <a:xfrm>
            <a:off x="4663440" y="1481328"/>
            <a:ext cx="54864" cy="868680"/>
          </a:xfrm>
          <a:prstGeom prst="rect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3" name="Text 11"/>
          <p:cNvSpPr/>
          <p:nvPr/>
        </p:nvSpPr>
        <p:spPr>
          <a:xfrm>
            <a:off x="4800600" y="1536192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0079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🌍  Context</a:t>
            </a:r>
            <a:endParaRPr lang="en-US" sz="1200" dirty="0"/>
          </a:p>
        </p:txBody>
      </p:sp>
      <p:sp>
        <p:nvSpPr>
          <p:cNvPr id="14" name="Text 12"/>
          <p:cNvSpPr/>
          <p:nvPr/>
        </p:nvSpPr>
        <p:spPr>
          <a:xfrm>
            <a:off x="4800600" y="1801368"/>
            <a:ext cx="3913632" cy="49377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95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Provide engagement context: entity type, applicable financial framework (Ind AS / IGAAP), audit year, materiality threshold, and relevant SA references.</a:t>
            </a:r>
            <a:endParaRPr lang="en-US" sz="950" dirty="0"/>
          </a:p>
        </p:txBody>
      </p:sp>
      <p:sp>
        <p:nvSpPr>
          <p:cNvPr id="15" name="Shape 13"/>
          <p:cNvSpPr/>
          <p:nvPr/>
        </p:nvSpPr>
        <p:spPr>
          <a:xfrm>
            <a:off x="274320" y="2532888"/>
            <a:ext cx="4114800" cy="868680"/>
          </a:xfrm>
          <a:prstGeom prst="rect">
            <a:avLst/>
          </a:prstGeom>
          <a:solidFill>
            <a:srgbClr val="FFFFFF"/>
          </a:solidFill>
          <a:ln w="1016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6" name="Shape 14"/>
          <p:cNvSpPr/>
          <p:nvPr/>
        </p:nvSpPr>
        <p:spPr>
          <a:xfrm>
            <a:off x="274320" y="2532888"/>
            <a:ext cx="54864" cy="868680"/>
          </a:xfrm>
          <a:prstGeom prst="rect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7" name="Text 15"/>
          <p:cNvSpPr/>
          <p:nvPr/>
        </p:nvSpPr>
        <p:spPr>
          <a:xfrm>
            <a:off x="411480" y="2587752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0079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📄  Input Data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411480" y="2852928"/>
            <a:ext cx="3913632" cy="49377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95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specific schedule, ledger extract, financial statement note, or management representation the AI should analyse.</a:t>
            </a:r>
            <a:endParaRPr lang="en-US" sz="950" dirty="0"/>
          </a:p>
        </p:txBody>
      </p:sp>
      <p:sp>
        <p:nvSpPr>
          <p:cNvPr id="19" name="Shape 17"/>
          <p:cNvSpPr/>
          <p:nvPr/>
        </p:nvSpPr>
        <p:spPr>
          <a:xfrm>
            <a:off x="4663440" y="2532888"/>
            <a:ext cx="4114800" cy="868680"/>
          </a:xfrm>
          <a:prstGeom prst="rect">
            <a:avLst/>
          </a:prstGeom>
          <a:solidFill>
            <a:srgbClr val="F0F8F6"/>
          </a:solidFill>
          <a:ln w="1016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0" name="Shape 18"/>
          <p:cNvSpPr/>
          <p:nvPr/>
        </p:nvSpPr>
        <p:spPr>
          <a:xfrm>
            <a:off x="4663440" y="2532888"/>
            <a:ext cx="54864" cy="868680"/>
          </a:xfrm>
          <a:prstGeom prst="rect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1" name="Text 19"/>
          <p:cNvSpPr/>
          <p:nvPr/>
        </p:nvSpPr>
        <p:spPr>
          <a:xfrm>
            <a:off x="4800600" y="2587752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0079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📊  Output Indicator</a:t>
            </a:r>
            <a:endParaRPr lang="en-US" sz="1200" dirty="0"/>
          </a:p>
        </p:txBody>
      </p:sp>
      <p:sp>
        <p:nvSpPr>
          <p:cNvPr id="22" name="Text 20"/>
          <p:cNvSpPr/>
          <p:nvPr/>
        </p:nvSpPr>
        <p:spPr>
          <a:xfrm>
            <a:off x="4800600" y="2852928"/>
            <a:ext cx="3913632" cy="49377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95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Specify format: 'Draft an audit observation in CARO 2020 format', 'List findings as risk / impact / recommendation', 'Respond as a working paper note'.</a:t>
            </a:r>
            <a:endParaRPr lang="en-US" sz="950" dirty="0"/>
          </a:p>
        </p:txBody>
      </p:sp>
      <p:sp>
        <p:nvSpPr>
          <p:cNvPr id="23" name="Shape 21"/>
          <p:cNvSpPr/>
          <p:nvPr/>
        </p:nvSpPr>
        <p:spPr>
          <a:xfrm>
            <a:off x="274320" y="3584448"/>
            <a:ext cx="4114800" cy="868680"/>
          </a:xfrm>
          <a:prstGeom prst="rect">
            <a:avLst/>
          </a:prstGeom>
          <a:solidFill>
            <a:srgbClr val="FFFFFF"/>
          </a:solidFill>
          <a:ln w="1016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4" name="Shape 22"/>
          <p:cNvSpPr/>
          <p:nvPr/>
        </p:nvSpPr>
        <p:spPr>
          <a:xfrm>
            <a:off x="274320" y="3584448"/>
            <a:ext cx="54864" cy="868680"/>
          </a:xfrm>
          <a:prstGeom prst="rect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5" name="Text 23"/>
          <p:cNvSpPr/>
          <p:nvPr/>
        </p:nvSpPr>
        <p:spPr>
          <a:xfrm>
            <a:off x="411480" y="3639312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0079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🎭  Persona</a:t>
            </a:r>
            <a:endParaRPr lang="en-US" sz="1200" dirty="0"/>
          </a:p>
        </p:txBody>
      </p:sp>
      <p:sp>
        <p:nvSpPr>
          <p:cNvPr id="26" name="Text 24"/>
          <p:cNvSpPr/>
          <p:nvPr/>
        </p:nvSpPr>
        <p:spPr>
          <a:xfrm>
            <a:off x="411480" y="3904488"/>
            <a:ext cx="3913632" cy="49377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95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"You are a Senior Statutory Auditor with 15 years of experience under SA 315 and Ind AS. Apply professional scepticism throughout."</a:t>
            </a:r>
            <a:endParaRPr lang="en-US" sz="950" dirty="0"/>
          </a:p>
        </p:txBody>
      </p:sp>
      <p:sp>
        <p:nvSpPr>
          <p:cNvPr id="27" name="Shape 25"/>
          <p:cNvSpPr/>
          <p:nvPr/>
        </p:nvSpPr>
        <p:spPr>
          <a:xfrm>
            <a:off x="4663440" y="3584448"/>
            <a:ext cx="4114800" cy="868680"/>
          </a:xfrm>
          <a:prstGeom prst="rect">
            <a:avLst/>
          </a:prstGeom>
          <a:solidFill>
            <a:srgbClr val="F0F8F6"/>
          </a:solidFill>
          <a:ln w="1016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8" name="Shape 26"/>
          <p:cNvSpPr/>
          <p:nvPr/>
        </p:nvSpPr>
        <p:spPr>
          <a:xfrm>
            <a:off x="4663440" y="3584448"/>
            <a:ext cx="54864" cy="868680"/>
          </a:xfrm>
          <a:prstGeom prst="rect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9" name="Text 27"/>
          <p:cNvSpPr/>
          <p:nvPr/>
        </p:nvSpPr>
        <p:spPr>
          <a:xfrm>
            <a:off x="4800600" y="3639312"/>
            <a:ext cx="39319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0079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✨  Examples (Few-Shot)</a:t>
            </a:r>
            <a:endParaRPr lang="en-US" sz="1200" dirty="0"/>
          </a:p>
        </p:txBody>
      </p:sp>
      <p:sp>
        <p:nvSpPr>
          <p:cNvPr id="30" name="Text 28"/>
          <p:cNvSpPr/>
          <p:nvPr/>
        </p:nvSpPr>
        <p:spPr>
          <a:xfrm>
            <a:off x="4800600" y="3904488"/>
            <a:ext cx="3913632" cy="49377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95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Provide a sample audit observation or prior-year finding to guide tone, structure, and technical level expected in the output.</a:t>
            </a:r>
            <a:endParaRPr lang="en-US" sz="950" dirty="0"/>
          </a:p>
        </p:txBody>
      </p:sp>
      <p:sp>
        <p:nvSpPr>
          <p:cNvPr id="36" name="Shape 42">
            <a:extLst>
              <a:ext uri="{FF2B5EF4-FFF2-40B4-BE49-F238E27FC236}">
                <a16:creationId xmlns:a16="http://schemas.microsoft.com/office/drawing/2014/main" id="{868CF8A8-BA57-C907-257A-509E8658C627}"/>
              </a:ext>
            </a:extLst>
          </p:cNvPr>
          <p:cNvSpPr/>
          <p:nvPr/>
        </p:nvSpPr>
        <p:spPr>
          <a:xfrm>
            <a:off x="0" y="4892040"/>
            <a:ext cx="9144000" cy="256032"/>
          </a:xfrm>
          <a:prstGeom prst="rect">
            <a:avLst/>
          </a:prstGeom>
          <a:solidFill>
            <a:srgbClr val="EEF4F8"/>
          </a:solidFill>
          <a:ln w="635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 b="1"/>
          </a:p>
        </p:txBody>
      </p:sp>
      <p:sp>
        <p:nvSpPr>
          <p:cNvPr id="33" name="Text 43">
            <a:extLst>
              <a:ext uri="{FF2B5EF4-FFF2-40B4-BE49-F238E27FC236}">
                <a16:creationId xmlns:a16="http://schemas.microsoft.com/office/drawing/2014/main" id="{4D18CF99-9986-5649-BF30-64F65925E076}"/>
              </a:ext>
            </a:extLst>
          </p:cNvPr>
          <p:cNvSpPr/>
          <p:nvPr/>
        </p:nvSpPr>
        <p:spPr>
          <a:xfrm>
            <a:off x="257695" y="4887468"/>
            <a:ext cx="85953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800" b="1" dirty="0"/>
              <a:t>National Capsule on Intelligence Transformation					                        Nagpur Branch of WIRC - DAAB, ICAI</a:t>
            </a:r>
            <a:endParaRPr lang="fr-FR" sz="8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7F9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" name="Text 1"/>
          <p:cNvSpPr/>
          <p:nvPr/>
        </p:nvSpPr>
        <p:spPr>
          <a:xfrm>
            <a:off x="411480" y="0"/>
            <a:ext cx="77724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Core Prompting Techniques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411480" y="1051560"/>
            <a:ext cx="841248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i="1" dirty="0">
                <a:solidFill>
                  <a:srgbClr val="4A64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From simple audit queries to structured reasoning strategies</a:t>
            </a:r>
            <a:endParaRPr lang="en-US" sz="1200" dirty="0"/>
          </a:p>
        </p:txBody>
      </p:sp>
      <p:sp>
        <p:nvSpPr>
          <p:cNvPr id="5" name="Shape 3"/>
          <p:cNvSpPr/>
          <p:nvPr/>
        </p:nvSpPr>
        <p:spPr>
          <a:xfrm>
            <a:off x="7772400" y="18288"/>
            <a:ext cx="1280160" cy="310896"/>
          </a:xfrm>
          <a:prstGeom prst="rect">
            <a:avLst/>
          </a:prstGeom>
          <a:solidFill>
            <a:srgbClr val="4DB6AC"/>
          </a:solidFill>
          <a:ln w="12700">
            <a:solidFill>
              <a:srgbClr val="4DB6AC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6" name="Text 4"/>
          <p:cNvSpPr/>
          <p:nvPr/>
        </p:nvSpPr>
        <p:spPr>
          <a:xfrm>
            <a:off x="7772400" y="18288"/>
            <a:ext cx="12801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 / Techniques</a:t>
            </a:r>
            <a:endParaRPr lang="en-US" sz="850" dirty="0"/>
          </a:p>
        </p:txBody>
      </p:sp>
      <p:sp>
        <p:nvSpPr>
          <p:cNvPr id="7" name="Shape 5"/>
          <p:cNvSpPr/>
          <p:nvPr/>
        </p:nvSpPr>
        <p:spPr>
          <a:xfrm>
            <a:off x="274320" y="1481328"/>
            <a:ext cx="2697480" cy="1664208"/>
          </a:xfrm>
          <a:prstGeom prst="rect">
            <a:avLst/>
          </a:prstGeom>
          <a:solidFill>
            <a:srgbClr val="FFFFFF"/>
          </a:solidFill>
          <a:ln w="1016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8" name="Shape 6"/>
          <p:cNvSpPr/>
          <p:nvPr/>
        </p:nvSpPr>
        <p:spPr>
          <a:xfrm>
            <a:off x="274320" y="1481328"/>
            <a:ext cx="2697480" cy="54864"/>
          </a:xfrm>
          <a:prstGeom prst="rect">
            <a:avLst/>
          </a:prstGeom>
          <a:solidFill>
            <a:srgbClr val="2E7D32"/>
          </a:solidFill>
          <a:ln w="12700">
            <a:solidFill>
              <a:srgbClr val="2E7D32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9" name="Shape 7"/>
          <p:cNvSpPr/>
          <p:nvPr/>
        </p:nvSpPr>
        <p:spPr>
          <a:xfrm>
            <a:off x="2194560" y="1572768"/>
            <a:ext cx="713232" cy="219456"/>
          </a:xfrm>
          <a:prstGeom prst="rect">
            <a:avLst/>
          </a:prstGeom>
          <a:solidFill>
            <a:srgbClr val="E8F5E9"/>
          </a:solidFill>
          <a:ln w="8890">
            <a:solidFill>
              <a:srgbClr val="2E7D32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0" name="Text 8"/>
          <p:cNvSpPr/>
          <p:nvPr/>
        </p:nvSpPr>
        <p:spPr>
          <a:xfrm>
            <a:off x="2194560" y="1572768"/>
            <a:ext cx="713232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2E7D3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Beginner</a:t>
            </a:r>
            <a:endParaRPr lang="en-US" sz="750" dirty="0"/>
          </a:p>
        </p:txBody>
      </p:sp>
      <p:sp>
        <p:nvSpPr>
          <p:cNvPr id="11" name="Text 9"/>
          <p:cNvSpPr/>
          <p:nvPr/>
        </p:nvSpPr>
        <p:spPr>
          <a:xfrm>
            <a:off x="365760" y="1572768"/>
            <a:ext cx="17830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Zero-Shot Prompting</a:t>
            </a:r>
            <a:endParaRPr lang="en-US" sz="1100" dirty="0"/>
          </a:p>
        </p:txBody>
      </p:sp>
      <p:sp>
        <p:nvSpPr>
          <p:cNvPr id="12" name="Text 10"/>
          <p:cNvSpPr/>
          <p:nvPr/>
        </p:nvSpPr>
        <p:spPr>
          <a:xfrm>
            <a:off x="365760" y="1901952"/>
            <a:ext cx="2532888" cy="7498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95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Ask the AI without examples. Best for common audit queries the model already understands.</a:t>
            </a:r>
            <a:endParaRPr lang="en-US" sz="950" dirty="0"/>
          </a:p>
        </p:txBody>
      </p:sp>
      <p:sp>
        <p:nvSpPr>
          <p:cNvPr id="13" name="Shape 11"/>
          <p:cNvSpPr/>
          <p:nvPr/>
        </p:nvSpPr>
        <p:spPr>
          <a:xfrm>
            <a:off x="365760" y="2670048"/>
            <a:ext cx="2532888" cy="402336"/>
          </a:xfrm>
          <a:prstGeom prst="rect">
            <a:avLst/>
          </a:prstGeom>
          <a:solidFill>
            <a:srgbClr val="E0F2F0"/>
          </a:solidFill>
          <a:ln w="12700">
            <a:solidFill>
              <a:srgbClr val="E0F2F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4" name="Text 12"/>
          <p:cNvSpPr/>
          <p:nvPr/>
        </p:nvSpPr>
        <p:spPr>
          <a:xfrm>
            <a:off x="402336" y="2670048"/>
            <a:ext cx="2478024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i="1" dirty="0">
                <a:solidFill>
                  <a:srgbClr val="0079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Example: "List the key audit risks for a manufacturing company under SA 315."</a:t>
            </a:r>
            <a:endParaRPr lang="en-US" sz="800" dirty="0"/>
          </a:p>
        </p:txBody>
      </p:sp>
      <p:sp>
        <p:nvSpPr>
          <p:cNvPr id="15" name="Shape 13"/>
          <p:cNvSpPr/>
          <p:nvPr/>
        </p:nvSpPr>
        <p:spPr>
          <a:xfrm>
            <a:off x="3218688" y="1481328"/>
            <a:ext cx="2697480" cy="1664208"/>
          </a:xfrm>
          <a:prstGeom prst="rect">
            <a:avLst/>
          </a:prstGeom>
          <a:solidFill>
            <a:srgbClr val="FFFFFF"/>
          </a:solidFill>
          <a:ln w="1016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6" name="Shape 14"/>
          <p:cNvSpPr/>
          <p:nvPr/>
        </p:nvSpPr>
        <p:spPr>
          <a:xfrm>
            <a:off x="3218688" y="1481328"/>
            <a:ext cx="2697480" cy="54864"/>
          </a:xfrm>
          <a:prstGeom prst="rect">
            <a:avLst/>
          </a:prstGeom>
          <a:solidFill>
            <a:srgbClr val="1565C0"/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7" name="Shape 15"/>
          <p:cNvSpPr/>
          <p:nvPr/>
        </p:nvSpPr>
        <p:spPr>
          <a:xfrm>
            <a:off x="5138928" y="1572768"/>
            <a:ext cx="713232" cy="219456"/>
          </a:xfrm>
          <a:prstGeom prst="rect">
            <a:avLst/>
          </a:prstGeom>
          <a:solidFill>
            <a:srgbClr val="E3F2FD"/>
          </a:solidFill>
          <a:ln w="889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8" name="Text 16"/>
          <p:cNvSpPr/>
          <p:nvPr/>
        </p:nvSpPr>
        <p:spPr>
          <a:xfrm>
            <a:off x="5138928" y="1572768"/>
            <a:ext cx="713232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1565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Core</a:t>
            </a:r>
            <a:endParaRPr lang="en-US" sz="750" dirty="0"/>
          </a:p>
        </p:txBody>
      </p:sp>
      <p:sp>
        <p:nvSpPr>
          <p:cNvPr id="19" name="Text 17"/>
          <p:cNvSpPr/>
          <p:nvPr/>
        </p:nvSpPr>
        <p:spPr>
          <a:xfrm>
            <a:off x="3310128" y="1572768"/>
            <a:ext cx="17830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One-Shot &amp; Few-Shot</a:t>
            </a:r>
            <a:endParaRPr lang="en-US" sz="1100" dirty="0"/>
          </a:p>
        </p:txBody>
      </p:sp>
      <p:sp>
        <p:nvSpPr>
          <p:cNvPr id="20" name="Text 18"/>
          <p:cNvSpPr/>
          <p:nvPr/>
        </p:nvSpPr>
        <p:spPr>
          <a:xfrm>
            <a:off x="3310128" y="1901952"/>
            <a:ext cx="2532888" cy="7498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95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Provide 1–5 examples of audit observations, findings, or working paper formats before your query.</a:t>
            </a:r>
            <a:endParaRPr lang="en-US" sz="950" dirty="0"/>
          </a:p>
        </p:txBody>
      </p:sp>
      <p:sp>
        <p:nvSpPr>
          <p:cNvPr id="21" name="Shape 19"/>
          <p:cNvSpPr/>
          <p:nvPr/>
        </p:nvSpPr>
        <p:spPr>
          <a:xfrm>
            <a:off x="3310128" y="2670048"/>
            <a:ext cx="2532888" cy="402336"/>
          </a:xfrm>
          <a:prstGeom prst="rect">
            <a:avLst/>
          </a:prstGeom>
          <a:solidFill>
            <a:srgbClr val="E0F2F0"/>
          </a:solidFill>
          <a:ln w="12700">
            <a:solidFill>
              <a:srgbClr val="E0F2F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2" name="Text 20"/>
          <p:cNvSpPr/>
          <p:nvPr/>
        </p:nvSpPr>
        <p:spPr>
          <a:xfrm>
            <a:off x="3346704" y="2670048"/>
            <a:ext cx="2478024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i="1" dirty="0">
                <a:solidFill>
                  <a:srgbClr val="0079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Example: "Here is a sample audit finding: [example]. Now draft a similar finding for this situation: [details]."</a:t>
            </a:r>
            <a:endParaRPr lang="en-US" sz="800" dirty="0"/>
          </a:p>
        </p:txBody>
      </p:sp>
      <p:sp>
        <p:nvSpPr>
          <p:cNvPr id="23" name="Shape 21"/>
          <p:cNvSpPr/>
          <p:nvPr/>
        </p:nvSpPr>
        <p:spPr>
          <a:xfrm>
            <a:off x="6163056" y="1481328"/>
            <a:ext cx="2697480" cy="1664208"/>
          </a:xfrm>
          <a:prstGeom prst="rect">
            <a:avLst/>
          </a:prstGeom>
          <a:solidFill>
            <a:srgbClr val="FFFFFF"/>
          </a:solidFill>
          <a:ln w="1016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4" name="Shape 22"/>
          <p:cNvSpPr/>
          <p:nvPr/>
        </p:nvSpPr>
        <p:spPr>
          <a:xfrm>
            <a:off x="6163056" y="1481328"/>
            <a:ext cx="2697480" cy="54864"/>
          </a:xfrm>
          <a:prstGeom prst="rect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5" name="Shape 23"/>
          <p:cNvSpPr/>
          <p:nvPr/>
        </p:nvSpPr>
        <p:spPr>
          <a:xfrm>
            <a:off x="8083296" y="1572768"/>
            <a:ext cx="713232" cy="219456"/>
          </a:xfrm>
          <a:prstGeom prst="rect">
            <a:avLst/>
          </a:prstGeom>
          <a:solidFill>
            <a:srgbClr val="E0F2F1"/>
          </a:solidFill>
          <a:ln w="889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6" name="Text 24"/>
          <p:cNvSpPr/>
          <p:nvPr/>
        </p:nvSpPr>
        <p:spPr>
          <a:xfrm>
            <a:off x="8083296" y="1572768"/>
            <a:ext cx="713232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0079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Reasoning</a:t>
            </a:r>
            <a:endParaRPr lang="en-US" sz="750" dirty="0"/>
          </a:p>
        </p:txBody>
      </p:sp>
      <p:sp>
        <p:nvSpPr>
          <p:cNvPr id="27" name="Text 25"/>
          <p:cNvSpPr/>
          <p:nvPr/>
        </p:nvSpPr>
        <p:spPr>
          <a:xfrm>
            <a:off x="6254496" y="1572768"/>
            <a:ext cx="17830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Chain-of-Thought (CoT)</a:t>
            </a:r>
            <a:endParaRPr lang="en-US" sz="1100" dirty="0"/>
          </a:p>
        </p:txBody>
      </p:sp>
      <p:sp>
        <p:nvSpPr>
          <p:cNvPr id="28" name="Text 26"/>
          <p:cNvSpPr/>
          <p:nvPr/>
        </p:nvSpPr>
        <p:spPr>
          <a:xfrm>
            <a:off x="6254496" y="1901952"/>
            <a:ext cx="2532888" cy="7498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95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Instruct AI to reason step-by-step, essential for complex audit judgements like going concern or fraud risk.</a:t>
            </a:r>
            <a:endParaRPr lang="en-US" sz="950" dirty="0"/>
          </a:p>
        </p:txBody>
      </p:sp>
      <p:sp>
        <p:nvSpPr>
          <p:cNvPr id="29" name="Shape 27"/>
          <p:cNvSpPr/>
          <p:nvPr/>
        </p:nvSpPr>
        <p:spPr>
          <a:xfrm>
            <a:off x="6254496" y="2670048"/>
            <a:ext cx="2532888" cy="402336"/>
          </a:xfrm>
          <a:prstGeom prst="rect">
            <a:avLst/>
          </a:prstGeom>
          <a:solidFill>
            <a:srgbClr val="E0F2F0"/>
          </a:solidFill>
          <a:ln w="12700">
            <a:solidFill>
              <a:srgbClr val="E0F2F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0" name="Text 28"/>
          <p:cNvSpPr/>
          <p:nvPr/>
        </p:nvSpPr>
        <p:spPr>
          <a:xfrm>
            <a:off x="6291072" y="2670048"/>
            <a:ext cx="2478024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i="1" dirty="0">
                <a:solidFill>
                  <a:srgbClr val="0079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Example: "Assess going concern step by step: first identify negative indicators, then evaluate mitigating factors, then conclude."</a:t>
            </a:r>
            <a:endParaRPr lang="en-US" sz="800" dirty="0"/>
          </a:p>
        </p:txBody>
      </p:sp>
      <p:sp>
        <p:nvSpPr>
          <p:cNvPr id="31" name="Shape 29"/>
          <p:cNvSpPr/>
          <p:nvPr/>
        </p:nvSpPr>
        <p:spPr>
          <a:xfrm>
            <a:off x="274320" y="3282696"/>
            <a:ext cx="2697480" cy="1664208"/>
          </a:xfrm>
          <a:prstGeom prst="rect">
            <a:avLst/>
          </a:prstGeom>
          <a:solidFill>
            <a:srgbClr val="FFFFFF"/>
          </a:solidFill>
          <a:ln w="1016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2" name="Shape 30"/>
          <p:cNvSpPr/>
          <p:nvPr/>
        </p:nvSpPr>
        <p:spPr>
          <a:xfrm>
            <a:off x="274320" y="3282696"/>
            <a:ext cx="2697480" cy="54864"/>
          </a:xfrm>
          <a:prstGeom prst="rect">
            <a:avLst/>
          </a:prstGeom>
          <a:solidFill>
            <a:srgbClr val="6A1B9A"/>
          </a:solidFill>
          <a:ln w="12700">
            <a:solidFill>
              <a:srgbClr val="6A1B9A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3" name="Shape 31"/>
          <p:cNvSpPr/>
          <p:nvPr/>
        </p:nvSpPr>
        <p:spPr>
          <a:xfrm>
            <a:off x="2194560" y="3374136"/>
            <a:ext cx="713232" cy="219456"/>
          </a:xfrm>
          <a:prstGeom prst="rect">
            <a:avLst/>
          </a:prstGeom>
          <a:solidFill>
            <a:srgbClr val="F3E5F5"/>
          </a:solidFill>
          <a:ln w="8890">
            <a:solidFill>
              <a:srgbClr val="6A1B9A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4" name="Text 32"/>
          <p:cNvSpPr/>
          <p:nvPr/>
        </p:nvSpPr>
        <p:spPr>
          <a:xfrm>
            <a:off x="2194560" y="3374136"/>
            <a:ext cx="713232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6A1B9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Context</a:t>
            </a:r>
            <a:endParaRPr lang="en-US" sz="750" dirty="0"/>
          </a:p>
        </p:txBody>
      </p:sp>
      <p:sp>
        <p:nvSpPr>
          <p:cNvPr id="35" name="Text 33"/>
          <p:cNvSpPr/>
          <p:nvPr/>
        </p:nvSpPr>
        <p:spPr>
          <a:xfrm>
            <a:off x="365760" y="3374136"/>
            <a:ext cx="17830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Role / Persona Prompting</a:t>
            </a:r>
            <a:endParaRPr lang="en-US" sz="1100" dirty="0"/>
          </a:p>
        </p:txBody>
      </p:sp>
      <p:sp>
        <p:nvSpPr>
          <p:cNvPr id="36" name="Text 34"/>
          <p:cNvSpPr/>
          <p:nvPr/>
        </p:nvSpPr>
        <p:spPr>
          <a:xfrm>
            <a:off x="365760" y="3703320"/>
            <a:ext cx="2532888" cy="7498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95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Assign an auditor role. The persona shapes professional scepticism, SA knowledge, and output tone.</a:t>
            </a:r>
            <a:endParaRPr lang="en-US" sz="950" dirty="0"/>
          </a:p>
        </p:txBody>
      </p:sp>
      <p:sp>
        <p:nvSpPr>
          <p:cNvPr id="37" name="Shape 35"/>
          <p:cNvSpPr/>
          <p:nvPr/>
        </p:nvSpPr>
        <p:spPr>
          <a:xfrm>
            <a:off x="365760" y="4471416"/>
            <a:ext cx="2532888" cy="402336"/>
          </a:xfrm>
          <a:prstGeom prst="rect">
            <a:avLst/>
          </a:prstGeom>
          <a:solidFill>
            <a:srgbClr val="E0F2F0"/>
          </a:solidFill>
          <a:ln w="12700">
            <a:solidFill>
              <a:srgbClr val="E0F2F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8" name="Text 36"/>
          <p:cNvSpPr/>
          <p:nvPr/>
        </p:nvSpPr>
        <p:spPr>
          <a:xfrm>
            <a:off x="402336" y="4471416"/>
            <a:ext cx="2478024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i="1" dirty="0">
                <a:solidFill>
                  <a:srgbClr val="0079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Example: "You are a peer reviewer under SQCR 1. Review this audit file for deficiencies in risk assessment."</a:t>
            </a:r>
            <a:endParaRPr lang="en-US" sz="800" dirty="0"/>
          </a:p>
        </p:txBody>
      </p:sp>
      <p:sp>
        <p:nvSpPr>
          <p:cNvPr id="39" name="Shape 37"/>
          <p:cNvSpPr/>
          <p:nvPr/>
        </p:nvSpPr>
        <p:spPr>
          <a:xfrm>
            <a:off x="3218688" y="3282696"/>
            <a:ext cx="2697480" cy="1664208"/>
          </a:xfrm>
          <a:prstGeom prst="rect">
            <a:avLst/>
          </a:prstGeom>
          <a:solidFill>
            <a:srgbClr val="FFFFFF"/>
          </a:solidFill>
          <a:ln w="1016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40" name="Shape 38"/>
          <p:cNvSpPr/>
          <p:nvPr/>
        </p:nvSpPr>
        <p:spPr>
          <a:xfrm>
            <a:off x="3218688" y="3282696"/>
            <a:ext cx="2697480" cy="54864"/>
          </a:xfrm>
          <a:prstGeom prst="rect">
            <a:avLst/>
          </a:prstGeom>
          <a:solidFill>
            <a:srgbClr val="BF360C"/>
          </a:solidFill>
          <a:ln w="12700">
            <a:solidFill>
              <a:srgbClr val="BF360C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41" name="Shape 39"/>
          <p:cNvSpPr/>
          <p:nvPr/>
        </p:nvSpPr>
        <p:spPr>
          <a:xfrm>
            <a:off x="5138928" y="3374136"/>
            <a:ext cx="713232" cy="219456"/>
          </a:xfrm>
          <a:prstGeom prst="rect">
            <a:avLst/>
          </a:prstGeom>
          <a:solidFill>
            <a:srgbClr val="FBE9E7"/>
          </a:solidFill>
          <a:ln w="8890">
            <a:solidFill>
              <a:srgbClr val="BF360C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42" name="Text 40"/>
          <p:cNvSpPr/>
          <p:nvPr/>
        </p:nvSpPr>
        <p:spPr>
          <a:xfrm>
            <a:off x="5138928" y="3374136"/>
            <a:ext cx="713232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BF360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Precision</a:t>
            </a:r>
            <a:endParaRPr lang="en-US" sz="750" dirty="0"/>
          </a:p>
        </p:txBody>
      </p:sp>
      <p:sp>
        <p:nvSpPr>
          <p:cNvPr id="43" name="Text 41"/>
          <p:cNvSpPr/>
          <p:nvPr/>
        </p:nvSpPr>
        <p:spPr>
          <a:xfrm>
            <a:off x="3310128" y="3374136"/>
            <a:ext cx="17830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Constraint &amp; Format Prompting</a:t>
            </a:r>
            <a:endParaRPr lang="en-US" sz="1100" dirty="0"/>
          </a:p>
        </p:txBody>
      </p:sp>
      <p:sp>
        <p:nvSpPr>
          <p:cNvPr id="44" name="Text 42"/>
          <p:cNvSpPr/>
          <p:nvPr/>
        </p:nvSpPr>
        <p:spPr>
          <a:xfrm>
            <a:off x="3310128" y="3703320"/>
            <a:ext cx="2532888" cy="7498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95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Specify output format precisely: CARO 2020 format, working paper note, risk matrix, or management letter style.</a:t>
            </a:r>
            <a:endParaRPr lang="en-US" sz="950" dirty="0"/>
          </a:p>
        </p:txBody>
      </p:sp>
      <p:sp>
        <p:nvSpPr>
          <p:cNvPr id="45" name="Shape 43"/>
          <p:cNvSpPr/>
          <p:nvPr/>
        </p:nvSpPr>
        <p:spPr>
          <a:xfrm>
            <a:off x="3310128" y="4471416"/>
            <a:ext cx="2532888" cy="402336"/>
          </a:xfrm>
          <a:prstGeom prst="rect">
            <a:avLst/>
          </a:prstGeom>
          <a:solidFill>
            <a:srgbClr val="E0F2F0"/>
          </a:solidFill>
          <a:ln w="12700">
            <a:solidFill>
              <a:srgbClr val="E0F2F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46" name="Text 44"/>
          <p:cNvSpPr/>
          <p:nvPr/>
        </p:nvSpPr>
        <p:spPr>
          <a:xfrm>
            <a:off x="3346704" y="4471416"/>
            <a:ext cx="2478024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i="1" dirty="0">
                <a:solidFill>
                  <a:srgbClr val="0079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Example: "Respond strictly in CARO 2020 clause 3(vi) format. Limit to 150 words."</a:t>
            </a:r>
            <a:endParaRPr lang="en-US" sz="800" dirty="0"/>
          </a:p>
        </p:txBody>
      </p:sp>
      <p:sp>
        <p:nvSpPr>
          <p:cNvPr id="47" name="Shape 45"/>
          <p:cNvSpPr/>
          <p:nvPr/>
        </p:nvSpPr>
        <p:spPr>
          <a:xfrm>
            <a:off x="6163056" y="3282696"/>
            <a:ext cx="2697480" cy="1664208"/>
          </a:xfrm>
          <a:prstGeom prst="rect">
            <a:avLst/>
          </a:prstGeom>
          <a:solidFill>
            <a:srgbClr val="FFFFFF"/>
          </a:solidFill>
          <a:ln w="1016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48" name="Shape 46"/>
          <p:cNvSpPr/>
          <p:nvPr/>
        </p:nvSpPr>
        <p:spPr>
          <a:xfrm>
            <a:off x="6163056" y="3282696"/>
            <a:ext cx="2697480" cy="54864"/>
          </a:xfrm>
          <a:prstGeom prst="rect">
            <a:avLst/>
          </a:prstGeom>
          <a:solidFill>
            <a:srgbClr val="D97706"/>
          </a:solidFill>
          <a:ln w="12700">
            <a:solidFill>
              <a:srgbClr val="D9770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49" name="Shape 47"/>
          <p:cNvSpPr/>
          <p:nvPr/>
        </p:nvSpPr>
        <p:spPr>
          <a:xfrm>
            <a:off x="8083296" y="3374136"/>
            <a:ext cx="713232" cy="219456"/>
          </a:xfrm>
          <a:prstGeom prst="rect">
            <a:avLst/>
          </a:prstGeom>
          <a:solidFill>
            <a:srgbClr val="FFFBEB"/>
          </a:solidFill>
          <a:ln w="8890">
            <a:solidFill>
              <a:srgbClr val="D9770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50" name="Text 48"/>
          <p:cNvSpPr/>
          <p:nvPr/>
        </p:nvSpPr>
        <p:spPr>
          <a:xfrm>
            <a:off x="8083296" y="3374136"/>
            <a:ext cx="713232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750" b="1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Process</a:t>
            </a:r>
            <a:endParaRPr lang="en-US" sz="750" dirty="0"/>
          </a:p>
        </p:txBody>
      </p:sp>
      <p:sp>
        <p:nvSpPr>
          <p:cNvPr id="51" name="Text 49"/>
          <p:cNvSpPr/>
          <p:nvPr/>
        </p:nvSpPr>
        <p:spPr>
          <a:xfrm>
            <a:off x="6254496" y="3374136"/>
            <a:ext cx="17830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Iterative Refinement</a:t>
            </a:r>
            <a:endParaRPr lang="en-US" sz="1100" dirty="0"/>
          </a:p>
        </p:txBody>
      </p:sp>
      <p:sp>
        <p:nvSpPr>
          <p:cNvPr id="52" name="Text 50"/>
          <p:cNvSpPr/>
          <p:nvPr/>
        </p:nvSpPr>
        <p:spPr>
          <a:xfrm>
            <a:off x="6254496" y="3703320"/>
            <a:ext cx="2532888" cy="7498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95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Audit prompting is iterative, like refining an audit programme. Each pass tightens precision and relevance.</a:t>
            </a:r>
            <a:endParaRPr lang="en-US" sz="950" dirty="0"/>
          </a:p>
        </p:txBody>
      </p:sp>
      <p:sp>
        <p:nvSpPr>
          <p:cNvPr id="53" name="Shape 51"/>
          <p:cNvSpPr/>
          <p:nvPr/>
        </p:nvSpPr>
        <p:spPr>
          <a:xfrm>
            <a:off x="6254496" y="4471416"/>
            <a:ext cx="2532888" cy="402336"/>
          </a:xfrm>
          <a:prstGeom prst="rect">
            <a:avLst/>
          </a:prstGeom>
          <a:solidFill>
            <a:srgbClr val="E0F2F0"/>
          </a:solidFill>
          <a:ln w="12700">
            <a:solidFill>
              <a:srgbClr val="E0F2F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54" name="Text 52"/>
          <p:cNvSpPr/>
          <p:nvPr/>
        </p:nvSpPr>
        <p:spPr>
          <a:xfrm>
            <a:off x="6291072" y="4471416"/>
            <a:ext cx="2478024" cy="40233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i="1" dirty="0">
                <a:solidFill>
                  <a:srgbClr val="0079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Example: "Revise the above observation to reflect materiality threshold of ₹10 lakhs and cite SA 240 para 32."</a:t>
            </a:r>
            <a:endParaRPr lang="en-US" sz="800" dirty="0"/>
          </a:p>
        </p:txBody>
      </p:sp>
      <p:sp>
        <p:nvSpPr>
          <p:cNvPr id="58" name="Shape 42">
            <a:extLst>
              <a:ext uri="{FF2B5EF4-FFF2-40B4-BE49-F238E27FC236}">
                <a16:creationId xmlns:a16="http://schemas.microsoft.com/office/drawing/2014/main" id="{585D4AF4-7DC5-E15B-6405-25D2D45E34AE}"/>
              </a:ext>
            </a:extLst>
          </p:cNvPr>
          <p:cNvSpPr/>
          <p:nvPr/>
        </p:nvSpPr>
        <p:spPr>
          <a:xfrm>
            <a:off x="0" y="4892040"/>
            <a:ext cx="9144000" cy="256032"/>
          </a:xfrm>
          <a:prstGeom prst="rect">
            <a:avLst/>
          </a:prstGeom>
          <a:solidFill>
            <a:srgbClr val="EEF4F8"/>
          </a:solidFill>
          <a:ln w="635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 b="1"/>
          </a:p>
        </p:txBody>
      </p:sp>
      <p:sp>
        <p:nvSpPr>
          <p:cNvPr id="57" name="Text 43">
            <a:extLst>
              <a:ext uri="{FF2B5EF4-FFF2-40B4-BE49-F238E27FC236}">
                <a16:creationId xmlns:a16="http://schemas.microsoft.com/office/drawing/2014/main" id="{97910BFA-8816-F4AA-8125-ABA87738ABCD}"/>
              </a:ext>
            </a:extLst>
          </p:cNvPr>
          <p:cNvSpPr/>
          <p:nvPr/>
        </p:nvSpPr>
        <p:spPr>
          <a:xfrm>
            <a:off x="257695" y="4887468"/>
            <a:ext cx="85953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800" b="1" dirty="0"/>
              <a:t>National Capsule on Intelligence Transformation					                        Nagpur Branch of WIRC - DAAB, ICAI</a:t>
            </a:r>
            <a:endParaRPr lang="fr-FR" sz="8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7F9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" name="Text 1"/>
          <p:cNvSpPr/>
          <p:nvPr/>
        </p:nvSpPr>
        <p:spPr>
          <a:xfrm>
            <a:off x="411480" y="0"/>
            <a:ext cx="77724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Advanced Prompting Techniques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411480" y="1051560"/>
            <a:ext cx="841248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i="1" dirty="0">
                <a:solidFill>
                  <a:srgbClr val="4A64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 complex audit judgements requiring reasoning, planning &amp; self-correction</a:t>
            </a:r>
            <a:endParaRPr lang="en-US" sz="1200" dirty="0"/>
          </a:p>
        </p:txBody>
      </p:sp>
      <p:sp>
        <p:nvSpPr>
          <p:cNvPr id="5" name="Shape 3"/>
          <p:cNvSpPr/>
          <p:nvPr/>
        </p:nvSpPr>
        <p:spPr>
          <a:xfrm>
            <a:off x="7772400" y="18288"/>
            <a:ext cx="1280160" cy="310896"/>
          </a:xfrm>
          <a:prstGeom prst="rect">
            <a:avLst/>
          </a:prstGeom>
          <a:solidFill>
            <a:srgbClr val="4DB6AC"/>
          </a:solidFill>
          <a:ln w="12700">
            <a:solidFill>
              <a:srgbClr val="4DB6AC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6" name="Text 4"/>
          <p:cNvSpPr/>
          <p:nvPr/>
        </p:nvSpPr>
        <p:spPr>
          <a:xfrm>
            <a:off x="7772400" y="18288"/>
            <a:ext cx="12801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04 / Advanced</a:t>
            </a:r>
            <a:endParaRPr lang="en-US" sz="850" dirty="0"/>
          </a:p>
        </p:txBody>
      </p:sp>
      <p:sp>
        <p:nvSpPr>
          <p:cNvPr id="7" name="Shape 5"/>
          <p:cNvSpPr/>
          <p:nvPr/>
        </p:nvSpPr>
        <p:spPr>
          <a:xfrm>
            <a:off x="274320" y="1481328"/>
            <a:ext cx="4114800" cy="1664208"/>
          </a:xfrm>
          <a:prstGeom prst="rect">
            <a:avLst/>
          </a:prstGeom>
          <a:solidFill>
            <a:srgbClr val="FFFFFF"/>
          </a:solidFill>
          <a:ln w="1016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8" name="Shape 6"/>
          <p:cNvSpPr/>
          <p:nvPr/>
        </p:nvSpPr>
        <p:spPr>
          <a:xfrm>
            <a:off x="274320" y="1481328"/>
            <a:ext cx="4114800" cy="310896"/>
          </a:xfrm>
          <a:prstGeom prst="rect">
            <a:avLst/>
          </a:prstGeom>
          <a:solidFill>
            <a:srgbClr val="E0F2F0"/>
          </a:solidFill>
          <a:ln w="12700">
            <a:solidFill>
              <a:srgbClr val="E0F2F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9" name="Text 7"/>
          <p:cNvSpPr/>
          <p:nvPr/>
        </p:nvSpPr>
        <p:spPr>
          <a:xfrm>
            <a:off x="402336" y="1481328"/>
            <a:ext cx="395020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0079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Self-Consistency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384048" y="1819656"/>
            <a:ext cx="3931920" cy="5120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95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Generate multiple independent audit conclusions for the same risk scenario, then select the most consistent, mimicking multi-partner sign-off.</a:t>
            </a:r>
            <a:endParaRPr lang="en-US" sz="950" dirty="0"/>
          </a:p>
        </p:txBody>
      </p:sp>
      <p:sp>
        <p:nvSpPr>
          <p:cNvPr id="11" name="Text 9"/>
          <p:cNvSpPr/>
          <p:nvPr/>
        </p:nvSpPr>
        <p:spPr>
          <a:xfrm>
            <a:off x="402336" y="2350008"/>
            <a:ext cx="3913632" cy="5943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850" dirty="0">
                <a:solidFill>
                  <a:srgbClr val="4A64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 Prompt with CoT for the audit scenario</a:t>
            </a:r>
            <a:endParaRPr lang="en-US" sz="850" dirty="0"/>
          </a:p>
          <a:p>
            <a:pPr marL="0" indent="0">
              <a:buNone/>
            </a:pPr>
            <a:r>
              <a:rPr lang="en-US" sz="850" dirty="0">
                <a:solidFill>
                  <a:srgbClr val="4A64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2. Sample multiple reasoning paths</a:t>
            </a:r>
            <a:endParaRPr lang="en-US" sz="850" dirty="0"/>
          </a:p>
          <a:p>
            <a:pPr marL="0" indent="0">
              <a:buNone/>
            </a:pPr>
            <a:r>
              <a:rPr lang="en-US" sz="850" dirty="0">
                <a:solidFill>
                  <a:srgbClr val="4A64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3. Aggregate → select most defensible conclusion</a:t>
            </a:r>
            <a:endParaRPr lang="en-US" sz="850" dirty="0"/>
          </a:p>
        </p:txBody>
      </p:sp>
      <p:sp>
        <p:nvSpPr>
          <p:cNvPr id="12" name="Shape 10"/>
          <p:cNvSpPr/>
          <p:nvPr/>
        </p:nvSpPr>
        <p:spPr>
          <a:xfrm>
            <a:off x="384048" y="2971800"/>
            <a:ext cx="3913632" cy="164592"/>
          </a:xfrm>
          <a:prstGeom prst="rect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3" name="Text 11"/>
          <p:cNvSpPr/>
          <p:nvPr/>
        </p:nvSpPr>
        <p:spPr>
          <a:xfrm>
            <a:off x="402336" y="2971800"/>
            <a:ext cx="391363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8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Audit use: Going concern, fraud risk assessment, complex estimates</a:t>
            </a:r>
            <a:endParaRPr lang="en-US" sz="780" dirty="0"/>
          </a:p>
        </p:txBody>
      </p:sp>
      <p:sp>
        <p:nvSpPr>
          <p:cNvPr id="14" name="Shape 12"/>
          <p:cNvSpPr/>
          <p:nvPr/>
        </p:nvSpPr>
        <p:spPr>
          <a:xfrm>
            <a:off x="4663440" y="1481328"/>
            <a:ext cx="4114800" cy="1664208"/>
          </a:xfrm>
          <a:prstGeom prst="rect">
            <a:avLst/>
          </a:prstGeom>
          <a:solidFill>
            <a:srgbClr val="FFFFFF"/>
          </a:solidFill>
          <a:ln w="1016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5" name="Shape 13"/>
          <p:cNvSpPr/>
          <p:nvPr/>
        </p:nvSpPr>
        <p:spPr>
          <a:xfrm>
            <a:off x="4663440" y="1481328"/>
            <a:ext cx="4114800" cy="310896"/>
          </a:xfrm>
          <a:prstGeom prst="rect">
            <a:avLst/>
          </a:prstGeom>
          <a:solidFill>
            <a:srgbClr val="E0F2F0"/>
          </a:solidFill>
          <a:ln w="12700">
            <a:solidFill>
              <a:srgbClr val="E0F2F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6" name="Text 14"/>
          <p:cNvSpPr/>
          <p:nvPr/>
        </p:nvSpPr>
        <p:spPr>
          <a:xfrm>
            <a:off x="4791456" y="1481328"/>
            <a:ext cx="395020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0079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Tree of Thoughts (ToT)</a:t>
            </a:r>
            <a:endParaRPr lang="en-US" sz="1300" dirty="0"/>
          </a:p>
        </p:txBody>
      </p:sp>
      <p:sp>
        <p:nvSpPr>
          <p:cNvPr id="17" name="Text 15"/>
          <p:cNvSpPr/>
          <p:nvPr/>
        </p:nvSpPr>
        <p:spPr>
          <a:xfrm>
            <a:off x="4773168" y="1819656"/>
            <a:ext cx="3931920" cy="5120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95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Structures audit problem-solving as a decision tree, each branch explores an alternative audit approach or conclusion, allowing backtracking.</a:t>
            </a:r>
            <a:endParaRPr lang="en-US" sz="950" dirty="0"/>
          </a:p>
        </p:txBody>
      </p:sp>
      <p:sp>
        <p:nvSpPr>
          <p:cNvPr id="18" name="Text 16"/>
          <p:cNvSpPr/>
          <p:nvPr/>
        </p:nvSpPr>
        <p:spPr>
          <a:xfrm>
            <a:off x="4791456" y="2350008"/>
            <a:ext cx="3913632" cy="5943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850" dirty="0">
                <a:solidFill>
                  <a:srgbClr val="4A64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 Decompose audit issue into sub-questions</a:t>
            </a:r>
            <a:endParaRPr lang="en-US" sz="850" dirty="0"/>
          </a:p>
          <a:p>
            <a:pPr marL="0" indent="0">
              <a:buNone/>
            </a:pPr>
            <a:r>
              <a:rPr lang="en-US" sz="850" dirty="0">
                <a:solidFill>
                  <a:srgbClr val="4A64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2. Generate multiple response candidates</a:t>
            </a:r>
            <a:endParaRPr lang="en-US" sz="850" dirty="0"/>
          </a:p>
          <a:p>
            <a:pPr marL="0" indent="0">
              <a:buNone/>
            </a:pPr>
            <a:r>
              <a:rPr lang="en-US" sz="850" dirty="0">
                <a:solidFill>
                  <a:srgbClr val="4A64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3. Evaluate each branch for SA compliance</a:t>
            </a:r>
            <a:endParaRPr lang="en-US" sz="850" dirty="0"/>
          </a:p>
          <a:p>
            <a:pPr marL="0" indent="0">
              <a:buNone/>
            </a:pPr>
            <a:r>
              <a:rPr lang="en-US" sz="850" dirty="0">
                <a:solidFill>
                  <a:srgbClr val="4A64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4. Apply BFS/DFS to navigate the tree</a:t>
            </a:r>
            <a:endParaRPr lang="en-US" sz="850" dirty="0"/>
          </a:p>
        </p:txBody>
      </p:sp>
      <p:sp>
        <p:nvSpPr>
          <p:cNvPr id="19" name="Shape 17"/>
          <p:cNvSpPr/>
          <p:nvPr/>
        </p:nvSpPr>
        <p:spPr>
          <a:xfrm>
            <a:off x="4773168" y="2971800"/>
            <a:ext cx="3913632" cy="164592"/>
          </a:xfrm>
          <a:prstGeom prst="rect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0" name="Text 18"/>
          <p:cNvSpPr/>
          <p:nvPr/>
        </p:nvSpPr>
        <p:spPr>
          <a:xfrm>
            <a:off x="4791456" y="2971800"/>
            <a:ext cx="391363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8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Audit use: Related party identification, complex group audit, unusual transactions</a:t>
            </a:r>
            <a:endParaRPr lang="en-US" sz="780" dirty="0"/>
          </a:p>
        </p:txBody>
      </p:sp>
      <p:sp>
        <p:nvSpPr>
          <p:cNvPr id="21" name="Shape 19"/>
          <p:cNvSpPr/>
          <p:nvPr/>
        </p:nvSpPr>
        <p:spPr>
          <a:xfrm>
            <a:off x="274320" y="3218688"/>
            <a:ext cx="4114800" cy="1664208"/>
          </a:xfrm>
          <a:prstGeom prst="rect">
            <a:avLst/>
          </a:prstGeom>
          <a:solidFill>
            <a:srgbClr val="FFFFFF"/>
          </a:solidFill>
          <a:ln w="1016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2" name="Shape 20"/>
          <p:cNvSpPr/>
          <p:nvPr/>
        </p:nvSpPr>
        <p:spPr>
          <a:xfrm>
            <a:off x="274320" y="3218688"/>
            <a:ext cx="4114800" cy="310896"/>
          </a:xfrm>
          <a:prstGeom prst="rect">
            <a:avLst/>
          </a:prstGeom>
          <a:solidFill>
            <a:srgbClr val="E0F2F0"/>
          </a:solidFill>
          <a:ln w="12700">
            <a:solidFill>
              <a:srgbClr val="E0F2F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3" name="Text 21"/>
          <p:cNvSpPr/>
          <p:nvPr/>
        </p:nvSpPr>
        <p:spPr>
          <a:xfrm>
            <a:off x="402336" y="3218688"/>
            <a:ext cx="395020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0079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ReAct Framework</a:t>
            </a:r>
            <a:endParaRPr lang="en-US" sz="1300" dirty="0"/>
          </a:p>
        </p:txBody>
      </p:sp>
      <p:sp>
        <p:nvSpPr>
          <p:cNvPr id="24" name="Text 22"/>
          <p:cNvSpPr/>
          <p:nvPr/>
        </p:nvSpPr>
        <p:spPr>
          <a:xfrm>
            <a:off x="384048" y="3557016"/>
            <a:ext cx="3931920" cy="5120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95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Synergizes auditor reasoning (Thought) with action-taking (Action), the AI can search standards, pull calculation results, and verify data iteratively.</a:t>
            </a:r>
            <a:endParaRPr lang="en-US" sz="950" dirty="0"/>
          </a:p>
        </p:txBody>
      </p:sp>
      <p:sp>
        <p:nvSpPr>
          <p:cNvPr id="25" name="Text 23"/>
          <p:cNvSpPr/>
          <p:nvPr/>
        </p:nvSpPr>
        <p:spPr>
          <a:xfrm>
            <a:off x="402336" y="4087368"/>
            <a:ext cx="3913632" cy="5943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850" dirty="0">
                <a:solidFill>
                  <a:srgbClr val="4A64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Thought → AI analyses the audit assertion</a:t>
            </a:r>
            <a:endParaRPr lang="en-US" sz="850" dirty="0"/>
          </a:p>
          <a:p>
            <a:pPr marL="0" indent="0">
              <a:buNone/>
            </a:pPr>
            <a:r>
              <a:rPr lang="en-US" sz="850" dirty="0">
                <a:solidFill>
                  <a:srgbClr val="4A64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Action → AI calls a tool (e.g. calculate ratio)</a:t>
            </a:r>
            <a:endParaRPr lang="en-US" sz="850" dirty="0"/>
          </a:p>
          <a:p>
            <a:pPr marL="0" indent="0">
              <a:buNone/>
            </a:pPr>
            <a:r>
              <a:rPr lang="en-US" sz="850" dirty="0">
                <a:solidFill>
                  <a:srgbClr val="4A64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Observation → result feeds back into reasoning</a:t>
            </a:r>
            <a:endParaRPr lang="en-US" sz="850" dirty="0"/>
          </a:p>
        </p:txBody>
      </p:sp>
      <p:sp>
        <p:nvSpPr>
          <p:cNvPr id="26" name="Shape 24"/>
          <p:cNvSpPr/>
          <p:nvPr/>
        </p:nvSpPr>
        <p:spPr>
          <a:xfrm>
            <a:off x="384048" y="4709160"/>
            <a:ext cx="3913632" cy="164592"/>
          </a:xfrm>
          <a:prstGeom prst="rect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7" name="Text 25"/>
          <p:cNvSpPr/>
          <p:nvPr/>
        </p:nvSpPr>
        <p:spPr>
          <a:xfrm>
            <a:off x="402336" y="4709160"/>
            <a:ext cx="391363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8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Audit use: Analytical procedures, ratio analysis, regulatory cross-checks</a:t>
            </a:r>
            <a:endParaRPr lang="en-US" sz="780" dirty="0"/>
          </a:p>
        </p:txBody>
      </p:sp>
      <p:sp>
        <p:nvSpPr>
          <p:cNvPr id="28" name="Shape 26"/>
          <p:cNvSpPr/>
          <p:nvPr/>
        </p:nvSpPr>
        <p:spPr>
          <a:xfrm>
            <a:off x="4663440" y="3218688"/>
            <a:ext cx="4114800" cy="1664208"/>
          </a:xfrm>
          <a:prstGeom prst="rect">
            <a:avLst/>
          </a:prstGeom>
          <a:solidFill>
            <a:srgbClr val="FFFFFF"/>
          </a:solidFill>
          <a:ln w="1016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9" name="Shape 27"/>
          <p:cNvSpPr/>
          <p:nvPr/>
        </p:nvSpPr>
        <p:spPr>
          <a:xfrm>
            <a:off x="4663440" y="3218688"/>
            <a:ext cx="4114800" cy="310896"/>
          </a:xfrm>
          <a:prstGeom prst="rect">
            <a:avLst/>
          </a:prstGeom>
          <a:solidFill>
            <a:srgbClr val="E0F2F0"/>
          </a:solidFill>
          <a:ln w="12700">
            <a:solidFill>
              <a:srgbClr val="E0F2F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0" name="Text 28"/>
          <p:cNvSpPr/>
          <p:nvPr/>
        </p:nvSpPr>
        <p:spPr>
          <a:xfrm>
            <a:off x="4791456" y="3218688"/>
            <a:ext cx="3950208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0079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Self-Refine</a:t>
            </a:r>
            <a:endParaRPr lang="en-US" sz="1300" dirty="0"/>
          </a:p>
        </p:txBody>
      </p:sp>
      <p:sp>
        <p:nvSpPr>
          <p:cNvPr id="31" name="Text 29"/>
          <p:cNvSpPr/>
          <p:nvPr/>
        </p:nvSpPr>
        <p:spPr>
          <a:xfrm>
            <a:off x="4773168" y="3557016"/>
            <a:ext cx="3931920" cy="5120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95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iteratively critiques and improves its own audit output, analogous to a quality review cycle before issuance of the audit report.</a:t>
            </a:r>
            <a:endParaRPr lang="en-US" sz="950" dirty="0"/>
          </a:p>
        </p:txBody>
      </p:sp>
      <p:sp>
        <p:nvSpPr>
          <p:cNvPr id="32" name="Text 30"/>
          <p:cNvSpPr/>
          <p:nvPr/>
        </p:nvSpPr>
        <p:spPr>
          <a:xfrm>
            <a:off x="4791456" y="4087368"/>
            <a:ext cx="3913632" cy="5943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850" dirty="0">
                <a:solidFill>
                  <a:srgbClr val="4A64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 Generate initial audit observation/note</a:t>
            </a:r>
            <a:endParaRPr lang="en-US" sz="850" dirty="0"/>
          </a:p>
          <a:p>
            <a:pPr marL="0" indent="0">
              <a:buNone/>
            </a:pPr>
            <a:r>
              <a:rPr lang="en-US" sz="850" dirty="0">
                <a:solidFill>
                  <a:srgbClr val="4A64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2. AI critiques for completeness &amp; SA compliance</a:t>
            </a:r>
            <a:endParaRPr lang="en-US" sz="850" dirty="0"/>
          </a:p>
          <a:p>
            <a:pPr marL="0" indent="0">
              <a:buNone/>
            </a:pPr>
            <a:r>
              <a:rPr lang="en-US" sz="850" dirty="0">
                <a:solidFill>
                  <a:srgbClr val="4A64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3. AI refines output, adds citations, improves clarity</a:t>
            </a:r>
            <a:endParaRPr lang="en-US" sz="850" dirty="0"/>
          </a:p>
          <a:p>
            <a:pPr marL="0" indent="0">
              <a:buNone/>
            </a:pPr>
            <a:r>
              <a:rPr lang="en-US" sz="850" dirty="0">
                <a:solidFill>
                  <a:srgbClr val="4A64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4. Repeat until meets quality threshold</a:t>
            </a:r>
            <a:endParaRPr lang="en-US" sz="850" dirty="0"/>
          </a:p>
        </p:txBody>
      </p:sp>
      <p:sp>
        <p:nvSpPr>
          <p:cNvPr id="33" name="Shape 31"/>
          <p:cNvSpPr/>
          <p:nvPr/>
        </p:nvSpPr>
        <p:spPr>
          <a:xfrm>
            <a:off x="4773168" y="4709160"/>
            <a:ext cx="3913632" cy="164592"/>
          </a:xfrm>
          <a:prstGeom prst="rect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4" name="Text 32"/>
          <p:cNvSpPr/>
          <p:nvPr/>
        </p:nvSpPr>
        <p:spPr>
          <a:xfrm>
            <a:off x="4791456" y="4709160"/>
            <a:ext cx="391363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78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Audit use: Drafting audit reports, management letters, review notes</a:t>
            </a:r>
            <a:endParaRPr lang="en-US" sz="780" dirty="0"/>
          </a:p>
        </p:txBody>
      </p:sp>
      <p:sp>
        <p:nvSpPr>
          <p:cNvPr id="38" name="Shape 42">
            <a:extLst>
              <a:ext uri="{FF2B5EF4-FFF2-40B4-BE49-F238E27FC236}">
                <a16:creationId xmlns:a16="http://schemas.microsoft.com/office/drawing/2014/main" id="{8F36739C-6F5B-4184-997C-0434134D7E4F}"/>
              </a:ext>
            </a:extLst>
          </p:cNvPr>
          <p:cNvSpPr/>
          <p:nvPr/>
        </p:nvSpPr>
        <p:spPr>
          <a:xfrm>
            <a:off x="0" y="4892040"/>
            <a:ext cx="9144000" cy="256032"/>
          </a:xfrm>
          <a:prstGeom prst="rect">
            <a:avLst/>
          </a:prstGeom>
          <a:solidFill>
            <a:srgbClr val="EEF4F8"/>
          </a:solidFill>
          <a:ln w="635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 b="1"/>
          </a:p>
        </p:txBody>
      </p:sp>
      <p:sp>
        <p:nvSpPr>
          <p:cNvPr id="37" name="Text 43">
            <a:extLst>
              <a:ext uri="{FF2B5EF4-FFF2-40B4-BE49-F238E27FC236}">
                <a16:creationId xmlns:a16="http://schemas.microsoft.com/office/drawing/2014/main" id="{6A2EAD78-99AA-E4A1-6345-4072122B8FF0}"/>
              </a:ext>
            </a:extLst>
          </p:cNvPr>
          <p:cNvSpPr/>
          <p:nvPr/>
        </p:nvSpPr>
        <p:spPr>
          <a:xfrm>
            <a:off x="257695" y="4887468"/>
            <a:ext cx="85953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800" b="1" dirty="0"/>
              <a:t>National Capsule on Intelligence Transformation					                        Nagpur Branch of WIRC - DAAB, ICAI</a:t>
            </a:r>
            <a:endParaRPr lang="fr-FR" sz="8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7F9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565C0"/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" name="Text 1"/>
          <p:cNvSpPr/>
          <p:nvPr/>
        </p:nvSpPr>
        <p:spPr>
          <a:xfrm>
            <a:off x="411480" y="0"/>
            <a:ext cx="713232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Prompt Engineering for Audit Quality</a:t>
            </a:r>
            <a:endParaRPr lang="en-US" sz="2400" dirty="0"/>
          </a:p>
        </p:txBody>
      </p:sp>
      <p:sp>
        <p:nvSpPr>
          <p:cNvPr id="4" name="Shape 2"/>
          <p:cNvSpPr/>
          <p:nvPr/>
        </p:nvSpPr>
        <p:spPr>
          <a:xfrm>
            <a:off x="7680960" y="18288"/>
            <a:ext cx="1371600" cy="310896"/>
          </a:xfrm>
          <a:prstGeom prst="rect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5" name="Text 3"/>
          <p:cNvSpPr/>
          <p:nvPr/>
        </p:nvSpPr>
        <p:spPr>
          <a:xfrm>
            <a:off x="7680960" y="18288"/>
            <a:ext cx="13716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05 / Audit</a:t>
            </a:r>
            <a:endParaRPr lang="en-US" sz="850" dirty="0"/>
          </a:p>
        </p:txBody>
      </p:sp>
      <p:sp>
        <p:nvSpPr>
          <p:cNvPr id="6" name="Text 4"/>
          <p:cNvSpPr/>
          <p:nvPr/>
        </p:nvSpPr>
        <p:spPr>
          <a:xfrm>
            <a:off x="411480" y="1051560"/>
            <a:ext cx="841248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i="1" dirty="0">
                <a:solidFill>
                  <a:srgbClr val="4A64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AI-crafted prompts directly uplift audit quality across the engagement lifecycle</a:t>
            </a:r>
            <a:endParaRPr lang="en-US" sz="1150" dirty="0"/>
          </a:p>
        </p:txBody>
      </p:sp>
      <p:sp>
        <p:nvSpPr>
          <p:cNvPr id="7" name="Shape 5"/>
          <p:cNvSpPr/>
          <p:nvPr/>
        </p:nvSpPr>
        <p:spPr>
          <a:xfrm>
            <a:off x="274320" y="1481328"/>
            <a:ext cx="2651760" cy="987552"/>
          </a:xfrm>
          <a:prstGeom prst="rect">
            <a:avLst/>
          </a:prstGeom>
          <a:solidFill>
            <a:srgbClr val="FFFFFF"/>
          </a:solidFill>
          <a:ln w="1016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8" name="Shape 6"/>
          <p:cNvSpPr/>
          <p:nvPr/>
        </p:nvSpPr>
        <p:spPr>
          <a:xfrm>
            <a:off x="274320" y="1481328"/>
            <a:ext cx="54864" cy="987552"/>
          </a:xfrm>
          <a:prstGeom prst="rect">
            <a:avLst/>
          </a:prstGeom>
          <a:solidFill>
            <a:srgbClr val="1565C0"/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9" name="Text 7"/>
          <p:cNvSpPr/>
          <p:nvPr/>
        </p:nvSpPr>
        <p:spPr>
          <a:xfrm>
            <a:off x="402336" y="1527048"/>
            <a:ext cx="2487168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565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📋  Risk Assessment (SA 315)</a:t>
            </a:r>
            <a:endParaRPr lang="en-US" sz="1050" dirty="0"/>
          </a:p>
        </p:txBody>
      </p:sp>
      <p:sp>
        <p:nvSpPr>
          <p:cNvPr id="10" name="Text 8"/>
          <p:cNvSpPr/>
          <p:nvPr/>
        </p:nvSpPr>
        <p:spPr>
          <a:xfrm>
            <a:off x="402336" y="1792224"/>
            <a:ext cx="2468880" cy="62179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85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Prompt: 'Identify inherent and control risks for a listed NBFC with significant related-party lending. Classify by assertion level and suggest key audit procedures.'</a:t>
            </a:r>
            <a:endParaRPr lang="en-US" sz="850" dirty="0"/>
          </a:p>
        </p:txBody>
      </p:sp>
      <p:sp>
        <p:nvSpPr>
          <p:cNvPr id="11" name="Shape 9"/>
          <p:cNvSpPr/>
          <p:nvPr/>
        </p:nvSpPr>
        <p:spPr>
          <a:xfrm>
            <a:off x="3218688" y="1481328"/>
            <a:ext cx="2651760" cy="987552"/>
          </a:xfrm>
          <a:prstGeom prst="rect">
            <a:avLst/>
          </a:prstGeom>
          <a:solidFill>
            <a:srgbClr val="FFFFFF"/>
          </a:solidFill>
          <a:ln w="1016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2" name="Shape 10"/>
          <p:cNvSpPr/>
          <p:nvPr/>
        </p:nvSpPr>
        <p:spPr>
          <a:xfrm>
            <a:off x="3218688" y="1481328"/>
            <a:ext cx="54864" cy="987552"/>
          </a:xfrm>
          <a:prstGeom prst="rect">
            <a:avLst/>
          </a:prstGeom>
          <a:solidFill>
            <a:srgbClr val="1565C0"/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3" name="Text 11"/>
          <p:cNvSpPr/>
          <p:nvPr/>
        </p:nvSpPr>
        <p:spPr>
          <a:xfrm>
            <a:off x="3346704" y="1527048"/>
            <a:ext cx="2487168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565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🔍  Fraud Risk (SA 240)</a:t>
            </a:r>
            <a:endParaRPr lang="en-US" sz="1050" dirty="0"/>
          </a:p>
        </p:txBody>
      </p:sp>
      <p:sp>
        <p:nvSpPr>
          <p:cNvPr id="14" name="Text 12"/>
          <p:cNvSpPr/>
          <p:nvPr/>
        </p:nvSpPr>
        <p:spPr>
          <a:xfrm>
            <a:off x="3346704" y="1792224"/>
            <a:ext cx="2468880" cy="62179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85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Prompt: 'Apply the fraud risk triangle to this revenue pattern. Identify potential management override indicators and suggest journal entry testing criteria.'</a:t>
            </a:r>
            <a:endParaRPr lang="en-US" sz="850" dirty="0"/>
          </a:p>
        </p:txBody>
      </p:sp>
      <p:sp>
        <p:nvSpPr>
          <p:cNvPr id="15" name="Shape 13"/>
          <p:cNvSpPr/>
          <p:nvPr/>
        </p:nvSpPr>
        <p:spPr>
          <a:xfrm>
            <a:off x="6163056" y="1481328"/>
            <a:ext cx="2651760" cy="987552"/>
          </a:xfrm>
          <a:prstGeom prst="rect">
            <a:avLst/>
          </a:prstGeom>
          <a:solidFill>
            <a:srgbClr val="FFFFFF"/>
          </a:solidFill>
          <a:ln w="1016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6" name="Shape 14"/>
          <p:cNvSpPr/>
          <p:nvPr/>
        </p:nvSpPr>
        <p:spPr>
          <a:xfrm>
            <a:off x="6163056" y="1481328"/>
            <a:ext cx="54864" cy="987552"/>
          </a:xfrm>
          <a:prstGeom prst="rect">
            <a:avLst/>
          </a:prstGeom>
          <a:solidFill>
            <a:srgbClr val="1565C0"/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7" name="Text 15"/>
          <p:cNvSpPr/>
          <p:nvPr/>
        </p:nvSpPr>
        <p:spPr>
          <a:xfrm>
            <a:off x="6291072" y="1527048"/>
            <a:ext cx="2487168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565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📉  Going Concern (SA 570)</a:t>
            </a:r>
            <a:endParaRPr lang="en-US" sz="1050" dirty="0"/>
          </a:p>
        </p:txBody>
      </p:sp>
      <p:sp>
        <p:nvSpPr>
          <p:cNvPr id="18" name="Text 16"/>
          <p:cNvSpPr/>
          <p:nvPr/>
        </p:nvSpPr>
        <p:spPr>
          <a:xfrm>
            <a:off x="6291072" y="1792224"/>
            <a:ext cx="2468880" cy="62179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85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Prompt: 'Evaluate the following financial data for going concern indicators. Apply CoT: first list negative indicators, then mitigating factors, then conclude on disclosure adequacy.'</a:t>
            </a:r>
            <a:endParaRPr lang="en-US" sz="850" dirty="0"/>
          </a:p>
        </p:txBody>
      </p:sp>
      <p:sp>
        <p:nvSpPr>
          <p:cNvPr id="19" name="Shape 17"/>
          <p:cNvSpPr/>
          <p:nvPr/>
        </p:nvSpPr>
        <p:spPr>
          <a:xfrm>
            <a:off x="274320" y="2560320"/>
            <a:ext cx="2651760" cy="987552"/>
          </a:xfrm>
          <a:prstGeom prst="rect">
            <a:avLst/>
          </a:prstGeom>
          <a:solidFill>
            <a:srgbClr val="E3F2FD"/>
          </a:solidFill>
          <a:ln w="10160">
            <a:solidFill>
              <a:srgbClr val="BBDEF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0" name="Shape 18"/>
          <p:cNvSpPr/>
          <p:nvPr/>
        </p:nvSpPr>
        <p:spPr>
          <a:xfrm>
            <a:off x="274320" y="2560320"/>
            <a:ext cx="54864" cy="987552"/>
          </a:xfrm>
          <a:prstGeom prst="rect">
            <a:avLst/>
          </a:prstGeom>
          <a:solidFill>
            <a:srgbClr val="1565C0"/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1" name="Text 19"/>
          <p:cNvSpPr/>
          <p:nvPr/>
        </p:nvSpPr>
        <p:spPr>
          <a:xfrm>
            <a:off x="402336" y="2606040"/>
            <a:ext cx="2487168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565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📝  Audit Observations &amp; Reporting</a:t>
            </a:r>
            <a:endParaRPr lang="en-US" sz="1050" dirty="0"/>
          </a:p>
        </p:txBody>
      </p:sp>
      <p:sp>
        <p:nvSpPr>
          <p:cNvPr id="22" name="Text 20"/>
          <p:cNvSpPr/>
          <p:nvPr/>
        </p:nvSpPr>
        <p:spPr>
          <a:xfrm>
            <a:off x="402336" y="2871216"/>
            <a:ext cx="2468880" cy="62179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85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Prompt: 'Draft a CARO 2020 clause 3(xii) observation for undisclosed related-party transactions. Include risk, impact, recommendation, and management response section.'</a:t>
            </a:r>
            <a:endParaRPr lang="en-US" sz="850" dirty="0"/>
          </a:p>
        </p:txBody>
      </p:sp>
      <p:sp>
        <p:nvSpPr>
          <p:cNvPr id="23" name="Shape 21"/>
          <p:cNvSpPr/>
          <p:nvPr/>
        </p:nvSpPr>
        <p:spPr>
          <a:xfrm>
            <a:off x="3218688" y="2560320"/>
            <a:ext cx="2651760" cy="987552"/>
          </a:xfrm>
          <a:prstGeom prst="rect">
            <a:avLst/>
          </a:prstGeom>
          <a:solidFill>
            <a:srgbClr val="E3F2FD"/>
          </a:solidFill>
          <a:ln w="10160">
            <a:solidFill>
              <a:srgbClr val="BBDEF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4" name="Shape 22"/>
          <p:cNvSpPr/>
          <p:nvPr/>
        </p:nvSpPr>
        <p:spPr>
          <a:xfrm>
            <a:off x="3218688" y="2560320"/>
            <a:ext cx="54864" cy="987552"/>
          </a:xfrm>
          <a:prstGeom prst="rect">
            <a:avLst/>
          </a:prstGeom>
          <a:solidFill>
            <a:srgbClr val="1565C0"/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5" name="Text 23"/>
          <p:cNvSpPr/>
          <p:nvPr/>
        </p:nvSpPr>
        <p:spPr>
          <a:xfrm>
            <a:off x="3346704" y="2606040"/>
            <a:ext cx="2487168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565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🔢  Analytical Procedures (SA 520)</a:t>
            </a:r>
            <a:endParaRPr lang="en-US" sz="1050" dirty="0"/>
          </a:p>
        </p:txBody>
      </p:sp>
      <p:sp>
        <p:nvSpPr>
          <p:cNvPr id="26" name="Text 24"/>
          <p:cNvSpPr/>
          <p:nvPr/>
        </p:nvSpPr>
        <p:spPr>
          <a:xfrm>
            <a:off x="3346704" y="2871216"/>
            <a:ext cx="2468880" cy="62179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85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Prompt: 'Perform analytical review on the following P&amp;L ratios vs prior year and industry benchmarks. Flag items exceeding 10% variance and suggest corroboration procedures.'</a:t>
            </a:r>
            <a:endParaRPr lang="en-US" sz="850" dirty="0"/>
          </a:p>
        </p:txBody>
      </p:sp>
      <p:sp>
        <p:nvSpPr>
          <p:cNvPr id="27" name="Shape 25"/>
          <p:cNvSpPr/>
          <p:nvPr/>
        </p:nvSpPr>
        <p:spPr>
          <a:xfrm>
            <a:off x="6163056" y="2560320"/>
            <a:ext cx="2651760" cy="987552"/>
          </a:xfrm>
          <a:prstGeom prst="rect">
            <a:avLst/>
          </a:prstGeom>
          <a:solidFill>
            <a:srgbClr val="E3F2FD"/>
          </a:solidFill>
          <a:ln w="10160">
            <a:solidFill>
              <a:srgbClr val="BBDEF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8" name="Shape 26"/>
          <p:cNvSpPr/>
          <p:nvPr/>
        </p:nvSpPr>
        <p:spPr>
          <a:xfrm>
            <a:off x="6163056" y="2560320"/>
            <a:ext cx="54864" cy="987552"/>
          </a:xfrm>
          <a:prstGeom prst="rect">
            <a:avLst/>
          </a:prstGeom>
          <a:solidFill>
            <a:srgbClr val="1565C0"/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9" name="Text 27"/>
          <p:cNvSpPr/>
          <p:nvPr/>
        </p:nvSpPr>
        <p:spPr>
          <a:xfrm>
            <a:off x="6291072" y="2606040"/>
            <a:ext cx="2487168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565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📜  Compliance &amp; Regulatory Review</a:t>
            </a:r>
            <a:endParaRPr lang="en-US" sz="1050" dirty="0"/>
          </a:p>
        </p:txBody>
      </p:sp>
      <p:sp>
        <p:nvSpPr>
          <p:cNvPr id="30" name="Text 28"/>
          <p:cNvSpPr/>
          <p:nvPr/>
        </p:nvSpPr>
        <p:spPr>
          <a:xfrm>
            <a:off x="6291072" y="2871216"/>
            <a:ext cx="2468880" cy="62179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85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Prompt: 'Review this board resolution for compliance with Companies Act 2013 Section 185 on loans to directors. Identify non-compliant clauses and cite relevant provisions.'</a:t>
            </a:r>
            <a:endParaRPr lang="en-US" sz="850" dirty="0"/>
          </a:p>
        </p:txBody>
      </p:sp>
      <p:sp>
        <p:nvSpPr>
          <p:cNvPr id="31" name="Shape 29"/>
          <p:cNvSpPr/>
          <p:nvPr/>
        </p:nvSpPr>
        <p:spPr>
          <a:xfrm>
            <a:off x="274320" y="3639312"/>
            <a:ext cx="2651760" cy="987552"/>
          </a:xfrm>
          <a:prstGeom prst="rect">
            <a:avLst/>
          </a:prstGeom>
          <a:solidFill>
            <a:srgbClr val="FFFFFF"/>
          </a:solidFill>
          <a:ln w="1016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2" name="Shape 30"/>
          <p:cNvSpPr/>
          <p:nvPr/>
        </p:nvSpPr>
        <p:spPr>
          <a:xfrm>
            <a:off x="274320" y="3639312"/>
            <a:ext cx="54864" cy="987552"/>
          </a:xfrm>
          <a:prstGeom prst="rect">
            <a:avLst/>
          </a:prstGeom>
          <a:solidFill>
            <a:srgbClr val="1565C0"/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3" name="Text 31"/>
          <p:cNvSpPr/>
          <p:nvPr/>
        </p:nvSpPr>
        <p:spPr>
          <a:xfrm>
            <a:off x="402336" y="3685032"/>
            <a:ext cx="2487168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565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🤝  Related Party Transactions (SA 550)</a:t>
            </a:r>
            <a:endParaRPr lang="en-US" sz="1050" dirty="0"/>
          </a:p>
        </p:txBody>
      </p:sp>
      <p:sp>
        <p:nvSpPr>
          <p:cNvPr id="34" name="Text 32"/>
          <p:cNvSpPr/>
          <p:nvPr/>
        </p:nvSpPr>
        <p:spPr>
          <a:xfrm>
            <a:off x="402336" y="3950208"/>
            <a:ext cx="2468880" cy="62179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85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Prompt: 'Given the following related party schedule, assess whether all transactions are at arm's length. Flag any that require enhanced scrutiny under SA 550.'</a:t>
            </a:r>
            <a:endParaRPr lang="en-US" sz="850" dirty="0"/>
          </a:p>
        </p:txBody>
      </p:sp>
      <p:sp>
        <p:nvSpPr>
          <p:cNvPr id="35" name="Shape 33"/>
          <p:cNvSpPr/>
          <p:nvPr/>
        </p:nvSpPr>
        <p:spPr>
          <a:xfrm>
            <a:off x="3218688" y="3639312"/>
            <a:ext cx="2651760" cy="987552"/>
          </a:xfrm>
          <a:prstGeom prst="rect">
            <a:avLst/>
          </a:prstGeom>
          <a:solidFill>
            <a:srgbClr val="FFFFFF"/>
          </a:solidFill>
          <a:ln w="1016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6" name="Shape 34"/>
          <p:cNvSpPr/>
          <p:nvPr/>
        </p:nvSpPr>
        <p:spPr>
          <a:xfrm>
            <a:off x="3218688" y="3639312"/>
            <a:ext cx="54864" cy="987552"/>
          </a:xfrm>
          <a:prstGeom prst="rect">
            <a:avLst/>
          </a:prstGeom>
          <a:solidFill>
            <a:srgbClr val="1565C0"/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7" name="Text 35"/>
          <p:cNvSpPr/>
          <p:nvPr/>
        </p:nvSpPr>
        <p:spPr>
          <a:xfrm>
            <a:off x="3346704" y="3685032"/>
            <a:ext cx="2487168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565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📂  Working Paper Documentation</a:t>
            </a:r>
            <a:endParaRPr lang="en-US" sz="1050" dirty="0"/>
          </a:p>
        </p:txBody>
      </p:sp>
      <p:sp>
        <p:nvSpPr>
          <p:cNvPr id="38" name="Text 36"/>
          <p:cNvSpPr/>
          <p:nvPr/>
        </p:nvSpPr>
        <p:spPr>
          <a:xfrm>
            <a:off x="3346704" y="3950208"/>
            <a:ext cx="2468880" cy="62179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85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Prompt: 'Convert the following audit findings into a structured working paper note with: objective, procedures performed, evidence obtained, conclusion, and cross-reference.'</a:t>
            </a:r>
            <a:endParaRPr lang="en-US" sz="850" dirty="0"/>
          </a:p>
        </p:txBody>
      </p:sp>
      <p:sp>
        <p:nvSpPr>
          <p:cNvPr id="39" name="Shape 37"/>
          <p:cNvSpPr/>
          <p:nvPr/>
        </p:nvSpPr>
        <p:spPr>
          <a:xfrm>
            <a:off x="6163056" y="3639312"/>
            <a:ext cx="2651760" cy="987552"/>
          </a:xfrm>
          <a:prstGeom prst="rect">
            <a:avLst/>
          </a:prstGeom>
          <a:solidFill>
            <a:srgbClr val="FFFFFF"/>
          </a:solidFill>
          <a:ln w="1016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40" name="Shape 38"/>
          <p:cNvSpPr/>
          <p:nvPr/>
        </p:nvSpPr>
        <p:spPr>
          <a:xfrm>
            <a:off x="6163056" y="3639312"/>
            <a:ext cx="54864" cy="987552"/>
          </a:xfrm>
          <a:prstGeom prst="rect">
            <a:avLst/>
          </a:prstGeom>
          <a:solidFill>
            <a:srgbClr val="1565C0"/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41" name="Text 39"/>
          <p:cNvSpPr/>
          <p:nvPr/>
        </p:nvSpPr>
        <p:spPr>
          <a:xfrm>
            <a:off x="6291072" y="3685032"/>
            <a:ext cx="2487168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565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🏛️  Quality Review (SQCR 1 / SQS 1)</a:t>
            </a:r>
            <a:endParaRPr lang="en-US" sz="1050" dirty="0"/>
          </a:p>
        </p:txBody>
      </p:sp>
      <p:sp>
        <p:nvSpPr>
          <p:cNvPr id="42" name="Text 40"/>
          <p:cNvSpPr/>
          <p:nvPr/>
        </p:nvSpPr>
        <p:spPr>
          <a:xfrm>
            <a:off x="6291072" y="3950208"/>
            <a:ext cx="2468880" cy="62179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85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Prompt: 'Act as a quality reviewer under SQS 1. Review this audit file section and identify deficiencies in documentation, professional judgement, and compliance with SAs.'</a:t>
            </a:r>
            <a:endParaRPr lang="en-US" sz="850" dirty="0"/>
          </a:p>
        </p:txBody>
      </p:sp>
      <p:sp>
        <p:nvSpPr>
          <p:cNvPr id="46" name="Shape 42">
            <a:extLst>
              <a:ext uri="{FF2B5EF4-FFF2-40B4-BE49-F238E27FC236}">
                <a16:creationId xmlns:a16="http://schemas.microsoft.com/office/drawing/2014/main" id="{22412251-5ECC-1C79-B85C-83F9547A8884}"/>
              </a:ext>
            </a:extLst>
          </p:cNvPr>
          <p:cNvSpPr/>
          <p:nvPr/>
        </p:nvSpPr>
        <p:spPr>
          <a:xfrm>
            <a:off x="0" y="4892040"/>
            <a:ext cx="9144000" cy="256032"/>
          </a:xfrm>
          <a:prstGeom prst="rect">
            <a:avLst/>
          </a:prstGeom>
          <a:solidFill>
            <a:srgbClr val="EEF4F8"/>
          </a:solidFill>
          <a:ln w="635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45" name="Text 43">
            <a:extLst>
              <a:ext uri="{FF2B5EF4-FFF2-40B4-BE49-F238E27FC236}">
                <a16:creationId xmlns:a16="http://schemas.microsoft.com/office/drawing/2014/main" id="{F4D5323A-13E3-2812-DD99-9EDE5E51DDA4}"/>
              </a:ext>
            </a:extLst>
          </p:cNvPr>
          <p:cNvSpPr/>
          <p:nvPr/>
        </p:nvSpPr>
        <p:spPr>
          <a:xfrm>
            <a:off x="257695" y="4887468"/>
            <a:ext cx="85953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800" b="1" dirty="0"/>
              <a:t>National Capsule on Intelligence Transformation					                        Nagpur Branch of WIRC - DAAB, ICAI</a:t>
            </a:r>
            <a:endParaRPr lang="fr-FR" sz="800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7F9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1005840"/>
          </a:xfrm>
          <a:prstGeom prst="rect">
            <a:avLst/>
          </a:prstGeom>
          <a:solidFill>
            <a:srgbClr val="1565C0"/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" name="Text 1"/>
          <p:cNvSpPr/>
          <p:nvPr/>
        </p:nvSpPr>
        <p:spPr>
          <a:xfrm>
            <a:off x="411480" y="0"/>
            <a:ext cx="77724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Audit Quality (Prompt Engineering Link)</a:t>
            </a:r>
            <a:endParaRPr lang="en-US" sz="2400" dirty="0"/>
          </a:p>
        </p:txBody>
      </p:sp>
      <p:sp>
        <p:nvSpPr>
          <p:cNvPr id="4" name="Shape 2"/>
          <p:cNvSpPr/>
          <p:nvPr/>
        </p:nvSpPr>
        <p:spPr>
          <a:xfrm>
            <a:off x="7680960" y="18288"/>
            <a:ext cx="1371600" cy="310896"/>
          </a:xfrm>
          <a:prstGeom prst="rect">
            <a:avLst/>
          </a:prstGeom>
          <a:solidFill>
            <a:srgbClr val="00796B"/>
          </a:solidFill>
          <a:ln w="1270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5" name="Text 3"/>
          <p:cNvSpPr/>
          <p:nvPr/>
        </p:nvSpPr>
        <p:spPr>
          <a:xfrm>
            <a:off x="7680960" y="18288"/>
            <a:ext cx="13716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8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06 / AQ Link</a:t>
            </a:r>
            <a:endParaRPr lang="en-US" sz="850" dirty="0"/>
          </a:p>
        </p:txBody>
      </p:sp>
      <p:sp>
        <p:nvSpPr>
          <p:cNvPr id="6" name="Text 4"/>
          <p:cNvSpPr/>
          <p:nvPr/>
        </p:nvSpPr>
        <p:spPr>
          <a:xfrm>
            <a:off x="411480" y="1051560"/>
            <a:ext cx="841248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i="1" dirty="0">
                <a:solidFill>
                  <a:srgbClr val="4A64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the six Audit Quality Indicators map directly to prompt engineering disciplines</a:t>
            </a:r>
            <a:endParaRPr lang="en-US" sz="1150" dirty="0"/>
          </a:p>
        </p:txBody>
      </p:sp>
      <p:sp>
        <p:nvSpPr>
          <p:cNvPr id="7" name="Shape 5"/>
          <p:cNvSpPr/>
          <p:nvPr/>
        </p:nvSpPr>
        <p:spPr>
          <a:xfrm>
            <a:off x="274320" y="1481328"/>
            <a:ext cx="4114800" cy="1115568"/>
          </a:xfrm>
          <a:prstGeom prst="rect">
            <a:avLst/>
          </a:prstGeom>
          <a:solidFill>
            <a:srgbClr val="FFFFFF"/>
          </a:solidFill>
          <a:ln w="1016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8" name="Shape 6"/>
          <p:cNvSpPr/>
          <p:nvPr/>
        </p:nvSpPr>
        <p:spPr>
          <a:xfrm>
            <a:off x="274320" y="1481328"/>
            <a:ext cx="54864" cy="1115568"/>
          </a:xfrm>
          <a:prstGeom prst="rect">
            <a:avLst/>
          </a:prstGeom>
          <a:solidFill>
            <a:srgbClr val="1565C0"/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9" name="Shape 7"/>
          <p:cNvSpPr/>
          <p:nvPr/>
        </p:nvSpPr>
        <p:spPr>
          <a:xfrm>
            <a:off x="402336" y="1536192"/>
            <a:ext cx="1783080" cy="219456"/>
          </a:xfrm>
          <a:prstGeom prst="rect">
            <a:avLst/>
          </a:prstGeom>
          <a:solidFill>
            <a:srgbClr val="E3F2FD"/>
          </a:solidFill>
          <a:ln w="762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0" name="Text 8"/>
          <p:cNvSpPr/>
          <p:nvPr/>
        </p:nvSpPr>
        <p:spPr>
          <a:xfrm>
            <a:off x="402336" y="1536192"/>
            <a:ext cx="178308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1565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AQ: Professional Scepticism</a:t>
            </a:r>
            <a:endParaRPr lang="en-US" sz="850" dirty="0"/>
          </a:p>
        </p:txBody>
      </p:sp>
      <p:sp>
        <p:nvSpPr>
          <p:cNvPr id="11" name="Shape 9"/>
          <p:cNvSpPr/>
          <p:nvPr/>
        </p:nvSpPr>
        <p:spPr>
          <a:xfrm>
            <a:off x="2267712" y="1536192"/>
            <a:ext cx="2011680" cy="219456"/>
          </a:xfrm>
          <a:prstGeom prst="rect">
            <a:avLst/>
          </a:prstGeom>
          <a:solidFill>
            <a:srgbClr val="E0F2F0"/>
          </a:solidFill>
          <a:ln w="762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2" name="Text 10"/>
          <p:cNvSpPr/>
          <p:nvPr/>
        </p:nvSpPr>
        <p:spPr>
          <a:xfrm>
            <a:off x="2267712" y="1536192"/>
            <a:ext cx="201168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0079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PE: Persona Prompting</a:t>
            </a:r>
            <a:endParaRPr lang="en-US" sz="850" dirty="0"/>
          </a:p>
        </p:txBody>
      </p:sp>
      <p:sp>
        <p:nvSpPr>
          <p:cNvPr id="13" name="Text 11"/>
          <p:cNvSpPr/>
          <p:nvPr/>
        </p:nvSpPr>
        <p:spPr>
          <a:xfrm>
            <a:off x="402336" y="1810512"/>
            <a:ext cx="3913632" cy="7498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93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Assign a sceptical auditor persona: 'Question all management representations, identify contrary evidence, apply SA 240 scepticism throughout.' The prompt enforces the mindset.</a:t>
            </a:r>
            <a:endParaRPr lang="en-US" sz="930" dirty="0"/>
          </a:p>
        </p:txBody>
      </p:sp>
      <p:sp>
        <p:nvSpPr>
          <p:cNvPr id="14" name="Shape 12"/>
          <p:cNvSpPr/>
          <p:nvPr/>
        </p:nvSpPr>
        <p:spPr>
          <a:xfrm>
            <a:off x="4663440" y="1481328"/>
            <a:ext cx="4114800" cy="1115568"/>
          </a:xfrm>
          <a:prstGeom prst="rect">
            <a:avLst/>
          </a:prstGeom>
          <a:solidFill>
            <a:srgbClr val="FFFFFF"/>
          </a:solidFill>
          <a:ln w="1016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5" name="Shape 13"/>
          <p:cNvSpPr/>
          <p:nvPr/>
        </p:nvSpPr>
        <p:spPr>
          <a:xfrm>
            <a:off x="4663440" y="1481328"/>
            <a:ext cx="54864" cy="1115568"/>
          </a:xfrm>
          <a:prstGeom prst="rect">
            <a:avLst/>
          </a:prstGeom>
          <a:solidFill>
            <a:srgbClr val="1565C0"/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6" name="Shape 14"/>
          <p:cNvSpPr/>
          <p:nvPr/>
        </p:nvSpPr>
        <p:spPr>
          <a:xfrm>
            <a:off x="4791456" y="1536192"/>
            <a:ext cx="1783080" cy="219456"/>
          </a:xfrm>
          <a:prstGeom prst="rect">
            <a:avLst/>
          </a:prstGeom>
          <a:solidFill>
            <a:srgbClr val="E3F2FD"/>
          </a:solidFill>
          <a:ln w="762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7" name="Text 15"/>
          <p:cNvSpPr/>
          <p:nvPr/>
        </p:nvSpPr>
        <p:spPr>
          <a:xfrm>
            <a:off x="4791456" y="1536192"/>
            <a:ext cx="178308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1565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AQ: Compliance with SAs</a:t>
            </a:r>
            <a:endParaRPr lang="en-US" sz="850" dirty="0"/>
          </a:p>
        </p:txBody>
      </p:sp>
      <p:sp>
        <p:nvSpPr>
          <p:cNvPr id="18" name="Shape 16"/>
          <p:cNvSpPr/>
          <p:nvPr/>
        </p:nvSpPr>
        <p:spPr>
          <a:xfrm>
            <a:off x="6656832" y="1536192"/>
            <a:ext cx="2011680" cy="219456"/>
          </a:xfrm>
          <a:prstGeom prst="rect">
            <a:avLst/>
          </a:prstGeom>
          <a:solidFill>
            <a:srgbClr val="E0F2F0"/>
          </a:solidFill>
          <a:ln w="762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9" name="Text 17"/>
          <p:cNvSpPr/>
          <p:nvPr/>
        </p:nvSpPr>
        <p:spPr>
          <a:xfrm>
            <a:off x="6656832" y="1536192"/>
            <a:ext cx="201168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0079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PE: Constraint &amp; Format Prompting</a:t>
            </a:r>
            <a:endParaRPr lang="en-US" sz="850" dirty="0"/>
          </a:p>
        </p:txBody>
      </p:sp>
      <p:sp>
        <p:nvSpPr>
          <p:cNvPr id="20" name="Text 18"/>
          <p:cNvSpPr/>
          <p:nvPr/>
        </p:nvSpPr>
        <p:spPr>
          <a:xfrm>
            <a:off x="4791456" y="1810512"/>
            <a:ext cx="3913632" cy="7498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93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Explicitly constrain AI: 'Respond only within the scope of SA 315. Cite specific paragraphs. Do not extrapolate beyond the standard.' Ensures SA-compliant outputs.</a:t>
            </a:r>
            <a:endParaRPr lang="en-US" sz="930" dirty="0"/>
          </a:p>
        </p:txBody>
      </p:sp>
      <p:sp>
        <p:nvSpPr>
          <p:cNvPr id="21" name="Shape 19"/>
          <p:cNvSpPr/>
          <p:nvPr/>
        </p:nvSpPr>
        <p:spPr>
          <a:xfrm>
            <a:off x="274320" y="2670048"/>
            <a:ext cx="4114800" cy="1115568"/>
          </a:xfrm>
          <a:prstGeom prst="rect">
            <a:avLst/>
          </a:prstGeom>
          <a:solidFill>
            <a:srgbClr val="FFFFFF"/>
          </a:solidFill>
          <a:ln w="1016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2" name="Shape 20"/>
          <p:cNvSpPr/>
          <p:nvPr/>
        </p:nvSpPr>
        <p:spPr>
          <a:xfrm>
            <a:off x="274320" y="2670048"/>
            <a:ext cx="54864" cy="1115568"/>
          </a:xfrm>
          <a:prstGeom prst="rect">
            <a:avLst/>
          </a:prstGeom>
          <a:solidFill>
            <a:srgbClr val="1565C0"/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3" name="Shape 21"/>
          <p:cNvSpPr/>
          <p:nvPr/>
        </p:nvSpPr>
        <p:spPr>
          <a:xfrm>
            <a:off x="402336" y="2724912"/>
            <a:ext cx="1783080" cy="219456"/>
          </a:xfrm>
          <a:prstGeom prst="rect">
            <a:avLst/>
          </a:prstGeom>
          <a:solidFill>
            <a:srgbClr val="E3F2FD"/>
          </a:solidFill>
          <a:ln w="762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4" name="Text 22"/>
          <p:cNvSpPr/>
          <p:nvPr/>
        </p:nvSpPr>
        <p:spPr>
          <a:xfrm>
            <a:off x="402336" y="2724912"/>
            <a:ext cx="178308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1565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AQ: Audit Evidence Quality</a:t>
            </a:r>
            <a:endParaRPr lang="en-US" sz="850" dirty="0"/>
          </a:p>
        </p:txBody>
      </p:sp>
      <p:sp>
        <p:nvSpPr>
          <p:cNvPr id="25" name="Shape 23"/>
          <p:cNvSpPr/>
          <p:nvPr/>
        </p:nvSpPr>
        <p:spPr>
          <a:xfrm>
            <a:off x="2267712" y="2724912"/>
            <a:ext cx="2011680" cy="219456"/>
          </a:xfrm>
          <a:prstGeom prst="rect">
            <a:avLst/>
          </a:prstGeom>
          <a:solidFill>
            <a:srgbClr val="E0F2F0"/>
          </a:solidFill>
          <a:ln w="762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6" name="Text 24"/>
          <p:cNvSpPr/>
          <p:nvPr/>
        </p:nvSpPr>
        <p:spPr>
          <a:xfrm>
            <a:off x="2267712" y="2724912"/>
            <a:ext cx="201168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0079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PE: Chain-of-Thought (CoT)</a:t>
            </a:r>
            <a:endParaRPr lang="en-US" sz="850" dirty="0"/>
          </a:p>
        </p:txBody>
      </p:sp>
      <p:sp>
        <p:nvSpPr>
          <p:cNvPr id="27" name="Text 25"/>
          <p:cNvSpPr/>
          <p:nvPr/>
        </p:nvSpPr>
        <p:spPr>
          <a:xfrm>
            <a:off x="402336" y="2999232"/>
            <a:ext cx="3913632" cy="7498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93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CoT prompting mirrors the auditor's logical chain from procedure → evidence → conclusion. It prevents AI from leaping to unsupported conclusions.</a:t>
            </a:r>
            <a:endParaRPr lang="en-US" sz="930" dirty="0"/>
          </a:p>
        </p:txBody>
      </p:sp>
      <p:sp>
        <p:nvSpPr>
          <p:cNvPr id="28" name="Shape 26"/>
          <p:cNvSpPr/>
          <p:nvPr/>
        </p:nvSpPr>
        <p:spPr>
          <a:xfrm>
            <a:off x="4663440" y="2670048"/>
            <a:ext cx="4114800" cy="1115568"/>
          </a:xfrm>
          <a:prstGeom prst="rect">
            <a:avLst/>
          </a:prstGeom>
          <a:solidFill>
            <a:srgbClr val="FFFFFF"/>
          </a:solidFill>
          <a:ln w="1016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29" name="Shape 27"/>
          <p:cNvSpPr/>
          <p:nvPr/>
        </p:nvSpPr>
        <p:spPr>
          <a:xfrm>
            <a:off x="4663440" y="2670048"/>
            <a:ext cx="54864" cy="1115568"/>
          </a:xfrm>
          <a:prstGeom prst="rect">
            <a:avLst/>
          </a:prstGeom>
          <a:solidFill>
            <a:srgbClr val="1565C0"/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0" name="Shape 28"/>
          <p:cNvSpPr/>
          <p:nvPr/>
        </p:nvSpPr>
        <p:spPr>
          <a:xfrm>
            <a:off x="4791456" y="2724912"/>
            <a:ext cx="1783080" cy="219456"/>
          </a:xfrm>
          <a:prstGeom prst="rect">
            <a:avLst/>
          </a:prstGeom>
          <a:solidFill>
            <a:srgbClr val="E3F2FD"/>
          </a:solidFill>
          <a:ln w="762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1" name="Text 29"/>
          <p:cNvSpPr/>
          <p:nvPr/>
        </p:nvSpPr>
        <p:spPr>
          <a:xfrm>
            <a:off x="4791456" y="2724912"/>
            <a:ext cx="178308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1565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AQ: Documentation Completeness</a:t>
            </a:r>
            <a:endParaRPr lang="en-US" sz="850" dirty="0"/>
          </a:p>
        </p:txBody>
      </p:sp>
      <p:sp>
        <p:nvSpPr>
          <p:cNvPr id="32" name="Shape 30"/>
          <p:cNvSpPr/>
          <p:nvPr/>
        </p:nvSpPr>
        <p:spPr>
          <a:xfrm>
            <a:off x="6656832" y="2724912"/>
            <a:ext cx="2011680" cy="219456"/>
          </a:xfrm>
          <a:prstGeom prst="rect">
            <a:avLst/>
          </a:prstGeom>
          <a:solidFill>
            <a:srgbClr val="E0F2F0"/>
          </a:solidFill>
          <a:ln w="762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3" name="Text 31"/>
          <p:cNvSpPr/>
          <p:nvPr/>
        </p:nvSpPr>
        <p:spPr>
          <a:xfrm>
            <a:off x="6656832" y="2724912"/>
            <a:ext cx="201168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0079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PE: Output Indicator Prompting</a:t>
            </a:r>
            <a:endParaRPr lang="en-US" sz="850" dirty="0"/>
          </a:p>
        </p:txBody>
      </p:sp>
      <p:sp>
        <p:nvSpPr>
          <p:cNvPr id="34" name="Text 32"/>
          <p:cNvSpPr/>
          <p:nvPr/>
        </p:nvSpPr>
        <p:spPr>
          <a:xfrm>
            <a:off x="4791456" y="2999232"/>
            <a:ext cx="3913632" cy="7498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93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Specify working paper format: objective, procedures, evidence, conclusion, cross-reference. The prompt structure ensures documentation meets SQCR 1 requirements.</a:t>
            </a:r>
            <a:endParaRPr lang="en-US" sz="930" dirty="0"/>
          </a:p>
        </p:txBody>
      </p:sp>
      <p:sp>
        <p:nvSpPr>
          <p:cNvPr id="35" name="Shape 33"/>
          <p:cNvSpPr/>
          <p:nvPr/>
        </p:nvSpPr>
        <p:spPr>
          <a:xfrm>
            <a:off x="274320" y="3858768"/>
            <a:ext cx="4114800" cy="1115568"/>
          </a:xfrm>
          <a:prstGeom prst="rect">
            <a:avLst/>
          </a:prstGeom>
          <a:solidFill>
            <a:srgbClr val="FFFFFF"/>
          </a:solidFill>
          <a:ln w="1016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6" name="Shape 34"/>
          <p:cNvSpPr/>
          <p:nvPr/>
        </p:nvSpPr>
        <p:spPr>
          <a:xfrm>
            <a:off x="274320" y="3858768"/>
            <a:ext cx="54864" cy="1115568"/>
          </a:xfrm>
          <a:prstGeom prst="rect">
            <a:avLst/>
          </a:prstGeom>
          <a:solidFill>
            <a:srgbClr val="1565C0"/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7" name="Shape 35"/>
          <p:cNvSpPr/>
          <p:nvPr/>
        </p:nvSpPr>
        <p:spPr>
          <a:xfrm>
            <a:off x="402336" y="3913632"/>
            <a:ext cx="1783080" cy="219456"/>
          </a:xfrm>
          <a:prstGeom prst="rect">
            <a:avLst/>
          </a:prstGeom>
          <a:solidFill>
            <a:srgbClr val="E3F2FD"/>
          </a:solidFill>
          <a:ln w="762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38" name="Text 36"/>
          <p:cNvSpPr/>
          <p:nvPr/>
        </p:nvSpPr>
        <p:spPr>
          <a:xfrm>
            <a:off x="402336" y="3913632"/>
            <a:ext cx="178308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1565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AQ: Quality Review (EQR)</a:t>
            </a:r>
            <a:endParaRPr lang="en-US" sz="850" dirty="0"/>
          </a:p>
        </p:txBody>
      </p:sp>
      <p:sp>
        <p:nvSpPr>
          <p:cNvPr id="39" name="Shape 37"/>
          <p:cNvSpPr/>
          <p:nvPr/>
        </p:nvSpPr>
        <p:spPr>
          <a:xfrm>
            <a:off x="2267712" y="3913632"/>
            <a:ext cx="2011680" cy="219456"/>
          </a:xfrm>
          <a:prstGeom prst="rect">
            <a:avLst/>
          </a:prstGeom>
          <a:solidFill>
            <a:srgbClr val="E0F2F0"/>
          </a:solidFill>
          <a:ln w="762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40" name="Text 38"/>
          <p:cNvSpPr/>
          <p:nvPr/>
        </p:nvSpPr>
        <p:spPr>
          <a:xfrm>
            <a:off x="2267712" y="3913632"/>
            <a:ext cx="201168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0079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PE: Self-Refine Technique</a:t>
            </a:r>
            <a:endParaRPr lang="en-US" sz="850" dirty="0"/>
          </a:p>
        </p:txBody>
      </p:sp>
      <p:sp>
        <p:nvSpPr>
          <p:cNvPr id="41" name="Text 39"/>
          <p:cNvSpPr/>
          <p:nvPr/>
        </p:nvSpPr>
        <p:spPr>
          <a:xfrm>
            <a:off x="402336" y="4187952"/>
            <a:ext cx="3913632" cy="7498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93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Self-Refine mimics the Engagement Quality Reviewer: AI critiques its own output, checks for omissions, then refines, analogous to a pre-issuance hot review.</a:t>
            </a:r>
            <a:endParaRPr lang="en-US" sz="930" dirty="0"/>
          </a:p>
        </p:txBody>
      </p:sp>
      <p:sp>
        <p:nvSpPr>
          <p:cNvPr id="42" name="Shape 40"/>
          <p:cNvSpPr/>
          <p:nvPr/>
        </p:nvSpPr>
        <p:spPr>
          <a:xfrm>
            <a:off x="4663440" y="3858768"/>
            <a:ext cx="4114800" cy="1115568"/>
          </a:xfrm>
          <a:prstGeom prst="rect">
            <a:avLst/>
          </a:prstGeom>
          <a:solidFill>
            <a:srgbClr val="FFFFFF"/>
          </a:solidFill>
          <a:ln w="1016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43" name="Shape 41"/>
          <p:cNvSpPr/>
          <p:nvPr/>
        </p:nvSpPr>
        <p:spPr>
          <a:xfrm>
            <a:off x="4663440" y="3858768"/>
            <a:ext cx="54864" cy="1115568"/>
          </a:xfrm>
          <a:prstGeom prst="rect">
            <a:avLst/>
          </a:prstGeom>
          <a:solidFill>
            <a:srgbClr val="1565C0"/>
          </a:solidFill>
          <a:ln w="1270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44" name="Shape 42"/>
          <p:cNvSpPr/>
          <p:nvPr/>
        </p:nvSpPr>
        <p:spPr>
          <a:xfrm>
            <a:off x="4791456" y="3913632"/>
            <a:ext cx="1783080" cy="219456"/>
          </a:xfrm>
          <a:prstGeom prst="rect">
            <a:avLst/>
          </a:prstGeom>
          <a:solidFill>
            <a:srgbClr val="E3F2FD"/>
          </a:solidFill>
          <a:ln w="7620">
            <a:solidFill>
              <a:srgbClr val="1565C0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45" name="Text 43"/>
          <p:cNvSpPr/>
          <p:nvPr/>
        </p:nvSpPr>
        <p:spPr>
          <a:xfrm>
            <a:off x="4791456" y="3913632"/>
            <a:ext cx="178308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1565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AQ: Ethical &amp; Independence</a:t>
            </a:r>
            <a:endParaRPr lang="en-US" sz="850" dirty="0"/>
          </a:p>
        </p:txBody>
      </p:sp>
      <p:sp>
        <p:nvSpPr>
          <p:cNvPr id="46" name="Shape 44"/>
          <p:cNvSpPr/>
          <p:nvPr/>
        </p:nvSpPr>
        <p:spPr>
          <a:xfrm>
            <a:off x="6656832" y="3913632"/>
            <a:ext cx="2011680" cy="219456"/>
          </a:xfrm>
          <a:prstGeom prst="rect">
            <a:avLst/>
          </a:prstGeom>
          <a:solidFill>
            <a:srgbClr val="E0F2F0"/>
          </a:solidFill>
          <a:ln w="7620">
            <a:solidFill>
              <a:srgbClr val="00796B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47" name="Text 45"/>
          <p:cNvSpPr/>
          <p:nvPr/>
        </p:nvSpPr>
        <p:spPr>
          <a:xfrm>
            <a:off x="6656832" y="3913632"/>
            <a:ext cx="201168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50" b="1" dirty="0">
                <a:solidFill>
                  <a:srgbClr val="0079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PE: Iterative Refinement + Ethics Guard</a:t>
            </a:r>
            <a:endParaRPr lang="en-US" sz="850" dirty="0"/>
          </a:p>
        </p:txBody>
      </p:sp>
      <p:sp>
        <p:nvSpPr>
          <p:cNvPr id="48" name="Text 46"/>
          <p:cNvSpPr/>
          <p:nvPr/>
        </p:nvSpPr>
        <p:spPr>
          <a:xfrm>
            <a:off x="4791456" y="4187952"/>
            <a:ext cx="3913632" cy="7498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930" dirty="0">
                <a:solidFill>
                  <a:srgbClr val="1A3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Build independence checks into prompts: 'Identify any outputs that could compromise auditor independence under the Code of Ethics for Professional Accountants.'</a:t>
            </a:r>
            <a:endParaRPr lang="en-US" sz="930" dirty="0"/>
          </a:p>
        </p:txBody>
      </p:sp>
      <p:sp>
        <p:nvSpPr>
          <p:cNvPr id="52" name="Shape 42">
            <a:extLst>
              <a:ext uri="{FF2B5EF4-FFF2-40B4-BE49-F238E27FC236}">
                <a16:creationId xmlns:a16="http://schemas.microsoft.com/office/drawing/2014/main" id="{CAC5CA30-5607-1302-FE14-36D644C20D06}"/>
              </a:ext>
            </a:extLst>
          </p:cNvPr>
          <p:cNvSpPr/>
          <p:nvPr/>
        </p:nvSpPr>
        <p:spPr>
          <a:xfrm>
            <a:off x="0" y="4892040"/>
            <a:ext cx="9144000" cy="256032"/>
          </a:xfrm>
          <a:prstGeom prst="rect">
            <a:avLst/>
          </a:prstGeom>
          <a:solidFill>
            <a:srgbClr val="EEF4F8"/>
          </a:solidFill>
          <a:ln w="6350">
            <a:solidFill>
              <a:srgbClr val="C8DDE6"/>
            </a:solidFill>
            <a:prstDash val="solid"/>
          </a:ln>
        </p:spPr>
        <p:txBody>
          <a:bodyPr/>
          <a:lstStyle/>
          <a:p>
            <a:endParaRPr lang="en-IN" b="1"/>
          </a:p>
        </p:txBody>
      </p:sp>
      <p:sp>
        <p:nvSpPr>
          <p:cNvPr id="51" name="Text 43">
            <a:extLst>
              <a:ext uri="{FF2B5EF4-FFF2-40B4-BE49-F238E27FC236}">
                <a16:creationId xmlns:a16="http://schemas.microsoft.com/office/drawing/2014/main" id="{809C7290-9E26-2C03-6F13-677437C8B914}"/>
              </a:ext>
            </a:extLst>
          </p:cNvPr>
          <p:cNvSpPr/>
          <p:nvPr/>
        </p:nvSpPr>
        <p:spPr>
          <a:xfrm>
            <a:off x="257695" y="4887468"/>
            <a:ext cx="85953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800" b="1" dirty="0"/>
              <a:t>National Capsule on Intelligence Transformation					                        Nagpur Branch of WIRC - DAAB, ICAI</a:t>
            </a:r>
            <a:endParaRPr lang="fr-FR" sz="8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3201</Words>
  <Application>Microsoft Office PowerPoint</Application>
  <PresentationFormat>On-screen Show (16:9)</PresentationFormat>
  <Paragraphs>356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Prompt Engineering A-Z: An Audit Quality Perspective</dc:title>
  <dc:subject>PptxGenJS Presentation</dc:subject>
  <dc:creator>Vijay Srinivas Kothapalli</dc:creator>
  <cp:lastModifiedBy>VIJAYA SRINIVAS KOTHAPALLI</cp:lastModifiedBy>
  <cp:revision>4</cp:revision>
  <dcterms:created xsi:type="dcterms:W3CDTF">2026-03-19T06:48:39Z</dcterms:created>
  <dcterms:modified xsi:type="dcterms:W3CDTF">2026-09-05T06:55:35Z</dcterms:modified>
</cp:coreProperties>
</file>